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27"/>
  </p:notesMasterIdLst>
  <p:sldIdLst>
    <p:sldId id="259" r:id="rId2"/>
    <p:sldId id="258" r:id="rId3"/>
    <p:sldId id="261" r:id="rId4"/>
    <p:sldId id="308" r:id="rId5"/>
    <p:sldId id="309" r:id="rId6"/>
    <p:sldId id="311" r:id="rId7"/>
    <p:sldId id="269" r:id="rId8"/>
    <p:sldId id="313" r:id="rId9"/>
    <p:sldId id="314" r:id="rId10"/>
    <p:sldId id="315" r:id="rId11"/>
    <p:sldId id="316" r:id="rId12"/>
    <p:sldId id="317" r:id="rId13"/>
    <p:sldId id="318" r:id="rId14"/>
    <p:sldId id="319" r:id="rId15"/>
    <p:sldId id="320" r:id="rId16"/>
    <p:sldId id="270" r:id="rId17"/>
    <p:sldId id="295" r:id="rId18"/>
    <p:sldId id="298" r:id="rId19"/>
    <p:sldId id="300" r:id="rId20"/>
    <p:sldId id="301" r:id="rId21"/>
    <p:sldId id="321" r:id="rId22"/>
    <p:sldId id="322" r:id="rId23"/>
    <p:sldId id="302" r:id="rId24"/>
    <p:sldId id="323" r:id="rId25"/>
    <p:sldId id="260"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92460" autoAdjust="0"/>
  </p:normalViewPr>
  <p:slideViewPr>
    <p:cSldViewPr snapToGrid="0">
      <p:cViewPr varScale="1">
        <p:scale>
          <a:sx n="75" d="100"/>
          <a:sy n="75" d="100"/>
        </p:scale>
        <p:origin x="931"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CE2947A-5971-4D93-944C-4681FC053F9B}" type="datetimeFigureOut">
              <a:rPr lang="en-IN" smtClean="0"/>
              <a:t>11-09-2021</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9BFC89C-2F7C-4944-9A2C-7797D3CAAFDE}" type="slidenum">
              <a:rPr lang="en-IN" smtClean="0"/>
              <a:t>‹#›</a:t>
            </a:fld>
            <a:endParaRPr lang="en-IN"/>
          </a:p>
        </p:txBody>
      </p:sp>
    </p:spTree>
    <p:extLst>
      <p:ext uri="{BB962C8B-B14F-4D97-AF65-F5344CB8AC3E}">
        <p14:creationId xmlns:p14="http://schemas.microsoft.com/office/powerpoint/2010/main" val="16638967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Calibri"/>
              <a:buNone/>
            </a:pPr>
            <a:endParaRPr/>
          </a:p>
        </p:txBody>
      </p:sp>
      <p:sp>
        <p:nvSpPr>
          <p:cNvPr id="89" name="Google Shape;89;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39BFC89C-2F7C-4944-9A2C-7797D3CAAFDE}" type="slidenum">
              <a:rPr lang="en-IN" smtClean="0"/>
              <a:t>24</a:t>
            </a:fld>
            <a:endParaRPr lang="en-IN"/>
          </a:p>
        </p:txBody>
      </p:sp>
    </p:spTree>
    <p:extLst>
      <p:ext uri="{BB962C8B-B14F-4D97-AF65-F5344CB8AC3E}">
        <p14:creationId xmlns:p14="http://schemas.microsoft.com/office/powerpoint/2010/main" val="39133777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2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4" name="Google Shape;114;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6F0C27-6F6E-4891-ADC4-DB0B73FA443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640481F7-F2F7-4BDE-9411-632C138B623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449C484C-8F2A-4BBD-811B-222557A42F03}"/>
              </a:ext>
            </a:extLst>
          </p:cNvPr>
          <p:cNvSpPr>
            <a:spLocks noGrp="1"/>
          </p:cNvSpPr>
          <p:nvPr>
            <p:ph type="dt" sz="half" idx="10"/>
          </p:nvPr>
        </p:nvSpPr>
        <p:spPr/>
        <p:txBody>
          <a:bodyPr/>
          <a:lstStyle/>
          <a:p>
            <a:fld id="{CD7E34D3-FA35-45F1-B10C-79798732C000}" type="datetimeFigureOut">
              <a:rPr lang="en-IN" smtClean="0"/>
              <a:t>11-09-2021</a:t>
            </a:fld>
            <a:endParaRPr lang="en-IN"/>
          </a:p>
        </p:txBody>
      </p:sp>
      <p:sp>
        <p:nvSpPr>
          <p:cNvPr id="5" name="Footer Placeholder 4">
            <a:extLst>
              <a:ext uri="{FF2B5EF4-FFF2-40B4-BE49-F238E27FC236}">
                <a16:creationId xmlns:a16="http://schemas.microsoft.com/office/drawing/2014/main" id="{82E66AB1-4535-4305-A45E-9467FEC94318}"/>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4BB3C033-8CEC-4966-8C1B-1106F5D13D5D}"/>
              </a:ext>
            </a:extLst>
          </p:cNvPr>
          <p:cNvSpPr>
            <a:spLocks noGrp="1"/>
          </p:cNvSpPr>
          <p:nvPr>
            <p:ph type="sldNum" sz="quarter" idx="12"/>
          </p:nvPr>
        </p:nvSpPr>
        <p:spPr/>
        <p:txBody>
          <a:bodyPr/>
          <a:lstStyle/>
          <a:p>
            <a:fld id="{74E30BA9-6E52-4D9E-9D14-565A3349961A}" type="slidenum">
              <a:rPr lang="en-IN" smtClean="0"/>
              <a:t>‹#›</a:t>
            </a:fld>
            <a:endParaRPr lang="en-IN"/>
          </a:p>
        </p:txBody>
      </p:sp>
      <p:pic>
        <p:nvPicPr>
          <p:cNvPr id="7" name="Picture 6">
            <a:extLst>
              <a:ext uri="{FF2B5EF4-FFF2-40B4-BE49-F238E27FC236}">
                <a16:creationId xmlns:a16="http://schemas.microsoft.com/office/drawing/2014/main" id="{808AE2CC-BB5B-4C65-BF89-536C8B87928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14232" y="6184984"/>
            <a:ext cx="3225397" cy="673016"/>
          </a:xfrm>
          <a:prstGeom prst="rect">
            <a:avLst/>
          </a:prstGeom>
        </p:spPr>
      </p:pic>
    </p:spTree>
    <p:extLst>
      <p:ext uri="{BB962C8B-B14F-4D97-AF65-F5344CB8AC3E}">
        <p14:creationId xmlns:p14="http://schemas.microsoft.com/office/powerpoint/2010/main" val="26838474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8D6D3E-2F50-4FED-91FB-C3018F063E6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99446E60-2011-4F0A-B0DC-8AC8C680C71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3AE7BF6-5AB8-4852-ADA9-ACFAF0318F0A}"/>
              </a:ext>
            </a:extLst>
          </p:cNvPr>
          <p:cNvSpPr>
            <a:spLocks noGrp="1"/>
          </p:cNvSpPr>
          <p:nvPr>
            <p:ph type="dt" sz="half" idx="10"/>
          </p:nvPr>
        </p:nvSpPr>
        <p:spPr/>
        <p:txBody>
          <a:bodyPr/>
          <a:lstStyle/>
          <a:p>
            <a:fld id="{CD7E34D3-FA35-45F1-B10C-79798732C000}" type="datetimeFigureOut">
              <a:rPr lang="en-IN" smtClean="0"/>
              <a:t>11-09-2021</a:t>
            </a:fld>
            <a:endParaRPr lang="en-IN"/>
          </a:p>
        </p:txBody>
      </p:sp>
      <p:sp>
        <p:nvSpPr>
          <p:cNvPr id="5" name="Footer Placeholder 4">
            <a:extLst>
              <a:ext uri="{FF2B5EF4-FFF2-40B4-BE49-F238E27FC236}">
                <a16:creationId xmlns:a16="http://schemas.microsoft.com/office/drawing/2014/main" id="{92813047-528A-4C5F-8B4A-A613AAEF74A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1A44A2C-7772-41C8-A3DC-63851ACAC62F}"/>
              </a:ext>
            </a:extLst>
          </p:cNvPr>
          <p:cNvSpPr>
            <a:spLocks noGrp="1"/>
          </p:cNvSpPr>
          <p:nvPr>
            <p:ph type="sldNum" sz="quarter" idx="12"/>
          </p:nvPr>
        </p:nvSpPr>
        <p:spPr/>
        <p:txBody>
          <a:bodyPr/>
          <a:lstStyle/>
          <a:p>
            <a:fld id="{74E30BA9-6E52-4D9E-9D14-565A3349961A}" type="slidenum">
              <a:rPr lang="en-IN" smtClean="0"/>
              <a:t>‹#›</a:t>
            </a:fld>
            <a:endParaRPr lang="en-IN"/>
          </a:p>
        </p:txBody>
      </p:sp>
      <p:pic>
        <p:nvPicPr>
          <p:cNvPr id="7" name="Picture 6">
            <a:extLst>
              <a:ext uri="{FF2B5EF4-FFF2-40B4-BE49-F238E27FC236}">
                <a16:creationId xmlns:a16="http://schemas.microsoft.com/office/drawing/2014/main" id="{A0508045-7A37-46AD-821B-6BC38EE33BA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14232" y="6184984"/>
            <a:ext cx="3225397" cy="673016"/>
          </a:xfrm>
          <a:prstGeom prst="rect">
            <a:avLst/>
          </a:prstGeom>
        </p:spPr>
      </p:pic>
    </p:spTree>
    <p:extLst>
      <p:ext uri="{BB962C8B-B14F-4D97-AF65-F5344CB8AC3E}">
        <p14:creationId xmlns:p14="http://schemas.microsoft.com/office/powerpoint/2010/main" val="15645405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4C2190F-2380-46FC-B474-32163690477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0B52F3D2-AD63-4795-9399-75F4FF1AF13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2E38868-1673-40F4-A199-D2D07336C1FC}"/>
              </a:ext>
            </a:extLst>
          </p:cNvPr>
          <p:cNvSpPr>
            <a:spLocks noGrp="1"/>
          </p:cNvSpPr>
          <p:nvPr>
            <p:ph type="dt" sz="half" idx="10"/>
          </p:nvPr>
        </p:nvSpPr>
        <p:spPr/>
        <p:txBody>
          <a:bodyPr/>
          <a:lstStyle/>
          <a:p>
            <a:fld id="{CD7E34D3-FA35-45F1-B10C-79798732C000}" type="datetimeFigureOut">
              <a:rPr lang="en-IN" smtClean="0"/>
              <a:t>11-09-2021</a:t>
            </a:fld>
            <a:endParaRPr lang="en-IN"/>
          </a:p>
        </p:txBody>
      </p:sp>
      <p:sp>
        <p:nvSpPr>
          <p:cNvPr id="5" name="Footer Placeholder 4">
            <a:extLst>
              <a:ext uri="{FF2B5EF4-FFF2-40B4-BE49-F238E27FC236}">
                <a16:creationId xmlns:a16="http://schemas.microsoft.com/office/drawing/2014/main" id="{C248D2DF-3E7D-4DC4-8824-A38BB4A8C23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2DA088E-E464-4A2E-83B9-CA21B6C310E9}"/>
              </a:ext>
            </a:extLst>
          </p:cNvPr>
          <p:cNvSpPr>
            <a:spLocks noGrp="1"/>
          </p:cNvSpPr>
          <p:nvPr>
            <p:ph type="sldNum" sz="quarter" idx="12"/>
          </p:nvPr>
        </p:nvSpPr>
        <p:spPr/>
        <p:txBody>
          <a:bodyPr/>
          <a:lstStyle/>
          <a:p>
            <a:fld id="{74E30BA9-6E52-4D9E-9D14-565A3349961A}" type="slidenum">
              <a:rPr lang="en-IN" smtClean="0"/>
              <a:t>‹#›</a:t>
            </a:fld>
            <a:endParaRPr lang="en-IN"/>
          </a:p>
        </p:txBody>
      </p:sp>
    </p:spTree>
    <p:extLst>
      <p:ext uri="{BB962C8B-B14F-4D97-AF65-F5344CB8AC3E}">
        <p14:creationId xmlns:p14="http://schemas.microsoft.com/office/powerpoint/2010/main" val="41395658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AEC50-43C2-46BA-A057-9F06FC1751FD}"/>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3D65BC4C-B1C6-4949-BB0D-EA5B65AC8F2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BE884A9-6DA4-47A2-8ED1-BD3FD9874957}"/>
              </a:ext>
            </a:extLst>
          </p:cNvPr>
          <p:cNvSpPr>
            <a:spLocks noGrp="1"/>
          </p:cNvSpPr>
          <p:nvPr>
            <p:ph type="dt" sz="half" idx="10"/>
          </p:nvPr>
        </p:nvSpPr>
        <p:spPr/>
        <p:txBody>
          <a:bodyPr/>
          <a:lstStyle/>
          <a:p>
            <a:fld id="{CD7E34D3-FA35-45F1-B10C-79798732C000}" type="datetimeFigureOut">
              <a:rPr lang="en-IN" smtClean="0"/>
              <a:t>11-09-2021</a:t>
            </a:fld>
            <a:endParaRPr lang="en-IN"/>
          </a:p>
        </p:txBody>
      </p:sp>
      <p:sp>
        <p:nvSpPr>
          <p:cNvPr id="5" name="Footer Placeholder 4">
            <a:extLst>
              <a:ext uri="{FF2B5EF4-FFF2-40B4-BE49-F238E27FC236}">
                <a16:creationId xmlns:a16="http://schemas.microsoft.com/office/drawing/2014/main" id="{2D918EB9-777F-4C6C-84F7-00A6CCC90A8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8FC4729-0387-4735-BE4D-B924B5219B98}"/>
              </a:ext>
            </a:extLst>
          </p:cNvPr>
          <p:cNvSpPr>
            <a:spLocks noGrp="1"/>
          </p:cNvSpPr>
          <p:nvPr>
            <p:ph type="sldNum" sz="quarter" idx="12"/>
          </p:nvPr>
        </p:nvSpPr>
        <p:spPr/>
        <p:txBody>
          <a:bodyPr/>
          <a:lstStyle/>
          <a:p>
            <a:fld id="{74E30BA9-6E52-4D9E-9D14-565A3349961A}" type="slidenum">
              <a:rPr lang="en-IN" smtClean="0"/>
              <a:t>‹#›</a:t>
            </a:fld>
            <a:endParaRPr lang="en-IN"/>
          </a:p>
        </p:txBody>
      </p:sp>
      <p:pic>
        <p:nvPicPr>
          <p:cNvPr id="7" name="Picture 6">
            <a:extLst>
              <a:ext uri="{FF2B5EF4-FFF2-40B4-BE49-F238E27FC236}">
                <a16:creationId xmlns:a16="http://schemas.microsoft.com/office/drawing/2014/main" id="{22368133-C445-4C54-9613-D824507ABA5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14232" y="6184984"/>
            <a:ext cx="3225397" cy="673016"/>
          </a:xfrm>
          <a:prstGeom prst="rect">
            <a:avLst/>
          </a:prstGeom>
        </p:spPr>
      </p:pic>
    </p:spTree>
    <p:extLst>
      <p:ext uri="{BB962C8B-B14F-4D97-AF65-F5344CB8AC3E}">
        <p14:creationId xmlns:p14="http://schemas.microsoft.com/office/powerpoint/2010/main" val="14119961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DD4EBD-A0DA-4B97-99EF-DACAF949462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1A529E08-D1D4-4EBA-AFA9-151876B16E6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E298B60-0134-4905-92EE-B4C7B2C1B9DA}"/>
              </a:ext>
            </a:extLst>
          </p:cNvPr>
          <p:cNvSpPr>
            <a:spLocks noGrp="1"/>
          </p:cNvSpPr>
          <p:nvPr>
            <p:ph type="dt" sz="half" idx="10"/>
          </p:nvPr>
        </p:nvSpPr>
        <p:spPr/>
        <p:txBody>
          <a:bodyPr/>
          <a:lstStyle/>
          <a:p>
            <a:fld id="{CD7E34D3-FA35-45F1-B10C-79798732C000}" type="datetimeFigureOut">
              <a:rPr lang="en-IN" smtClean="0"/>
              <a:t>11-09-2021</a:t>
            </a:fld>
            <a:endParaRPr lang="en-IN"/>
          </a:p>
        </p:txBody>
      </p:sp>
      <p:sp>
        <p:nvSpPr>
          <p:cNvPr id="5" name="Footer Placeholder 4">
            <a:extLst>
              <a:ext uri="{FF2B5EF4-FFF2-40B4-BE49-F238E27FC236}">
                <a16:creationId xmlns:a16="http://schemas.microsoft.com/office/drawing/2014/main" id="{9FBA6469-7D7A-4DD9-891C-250F9553DF6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FF21BEF-377A-4796-8C0F-31484FC605BE}"/>
              </a:ext>
            </a:extLst>
          </p:cNvPr>
          <p:cNvSpPr>
            <a:spLocks noGrp="1"/>
          </p:cNvSpPr>
          <p:nvPr>
            <p:ph type="sldNum" sz="quarter" idx="12"/>
          </p:nvPr>
        </p:nvSpPr>
        <p:spPr/>
        <p:txBody>
          <a:bodyPr/>
          <a:lstStyle/>
          <a:p>
            <a:fld id="{74E30BA9-6E52-4D9E-9D14-565A3349961A}" type="slidenum">
              <a:rPr lang="en-IN" smtClean="0"/>
              <a:t>‹#›</a:t>
            </a:fld>
            <a:endParaRPr lang="en-IN"/>
          </a:p>
        </p:txBody>
      </p:sp>
      <p:pic>
        <p:nvPicPr>
          <p:cNvPr id="7" name="Picture 6">
            <a:extLst>
              <a:ext uri="{FF2B5EF4-FFF2-40B4-BE49-F238E27FC236}">
                <a16:creationId xmlns:a16="http://schemas.microsoft.com/office/drawing/2014/main" id="{E3944B81-11E3-4331-BA80-6C28B7361F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14232" y="6184984"/>
            <a:ext cx="3225397" cy="673016"/>
          </a:xfrm>
          <a:prstGeom prst="rect">
            <a:avLst/>
          </a:prstGeom>
        </p:spPr>
      </p:pic>
    </p:spTree>
    <p:extLst>
      <p:ext uri="{BB962C8B-B14F-4D97-AF65-F5344CB8AC3E}">
        <p14:creationId xmlns:p14="http://schemas.microsoft.com/office/powerpoint/2010/main" val="40081301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490A43-30AC-411E-8D0B-284FCFDD86A7}"/>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29DEBE2C-CD43-4524-8511-90A3759827A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3C505BAD-7C59-4F1C-B045-4B0D3EE591D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C72EE49E-EE2C-4985-B96D-742EEFE23448}"/>
              </a:ext>
            </a:extLst>
          </p:cNvPr>
          <p:cNvSpPr>
            <a:spLocks noGrp="1"/>
          </p:cNvSpPr>
          <p:nvPr>
            <p:ph type="dt" sz="half" idx="10"/>
          </p:nvPr>
        </p:nvSpPr>
        <p:spPr/>
        <p:txBody>
          <a:bodyPr/>
          <a:lstStyle/>
          <a:p>
            <a:fld id="{CD7E34D3-FA35-45F1-B10C-79798732C000}" type="datetimeFigureOut">
              <a:rPr lang="en-IN" smtClean="0"/>
              <a:t>11-09-2021</a:t>
            </a:fld>
            <a:endParaRPr lang="en-IN"/>
          </a:p>
        </p:txBody>
      </p:sp>
      <p:sp>
        <p:nvSpPr>
          <p:cNvPr id="6" name="Footer Placeholder 5">
            <a:extLst>
              <a:ext uri="{FF2B5EF4-FFF2-40B4-BE49-F238E27FC236}">
                <a16:creationId xmlns:a16="http://schemas.microsoft.com/office/drawing/2014/main" id="{CFE7DA71-51FF-489A-A607-9039E69B975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CC6ECD4-3667-4AD8-BA7B-70A1D3292F19}"/>
              </a:ext>
            </a:extLst>
          </p:cNvPr>
          <p:cNvSpPr>
            <a:spLocks noGrp="1"/>
          </p:cNvSpPr>
          <p:nvPr>
            <p:ph type="sldNum" sz="quarter" idx="12"/>
          </p:nvPr>
        </p:nvSpPr>
        <p:spPr/>
        <p:txBody>
          <a:bodyPr/>
          <a:lstStyle/>
          <a:p>
            <a:fld id="{74E30BA9-6E52-4D9E-9D14-565A3349961A}" type="slidenum">
              <a:rPr lang="en-IN" smtClean="0"/>
              <a:t>‹#›</a:t>
            </a:fld>
            <a:endParaRPr lang="en-IN"/>
          </a:p>
        </p:txBody>
      </p:sp>
      <p:pic>
        <p:nvPicPr>
          <p:cNvPr id="8" name="Picture 7">
            <a:extLst>
              <a:ext uri="{FF2B5EF4-FFF2-40B4-BE49-F238E27FC236}">
                <a16:creationId xmlns:a16="http://schemas.microsoft.com/office/drawing/2014/main" id="{09A2897B-D393-44EF-9B0E-FDACAF53F9F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14232" y="6184984"/>
            <a:ext cx="3225397" cy="673016"/>
          </a:xfrm>
          <a:prstGeom prst="rect">
            <a:avLst/>
          </a:prstGeom>
        </p:spPr>
      </p:pic>
    </p:spTree>
    <p:extLst>
      <p:ext uri="{BB962C8B-B14F-4D97-AF65-F5344CB8AC3E}">
        <p14:creationId xmlns:p14="http://schemas.microsoft.com/office/powerpoint/2010/main" val="33252506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6CFFA1-285D-4A5E-8360-C3CF95A1D7A7}"/>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A6D4162E-D974-42A5-97CF-0AA4F88CA2D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572A17E-8A6E-4DC3-A7F7-A68EC8718F6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1260F560-C298-42CA-8F4B-FFE589EE718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009898B-3D47-4ADB-9A9B-27EEE0B9346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D45321BE-FA6F-4FFF-BF51-3BC2BD1A91F6}"/>
              </a:ext>
            </a:extLst>
          </p:cNvPr>
          <p:cNvSpPr>
            <a:spLocks noGrp="1"/>
          </p:cNvSpPr>
          <p:nvPr>
            <p:ph type="dt" sz="half" idx="10"/>
          </p:nvPr>
        </p:nvSpPr>
        <p:spPr/>
        <p:txBody>
          <a:bodyPr/>
          <a:lstStyle/>
          <a:p>
            <a:fld id="{CD7E34D3-FA35-45F1-B10C-79798732C000}" type="datetimeFigureOut">
              <a:rPr lang="en-IN" smtClean="0"/>
              <a:t>11-09-2021</a:t>
            </a:fld>
            <a:endParaRPr lang="en-IN"/>
          </a:p>
        </p:txBody>
      </p:sp>
      <p:sp>
        <p:nvSpPr>
          <p:cNvPr id="8" name="Footer Placeholder 7">
            <a:extLst>
              <a:ext uri="{FF2B5EF4-FFF2-40B4-BE49-F238E27FC236}">
                <a16:creationId xmlns:a16="http://schemas.microsoft.com/office/drawing/2014/main" id="{8CD837B3-91C5-412B-BDA6-C16009D481FF}"/>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12DE1991-779D-4972-946A-FA9C34945CDE}"/>
              </a:ext>
            </a:extLst>
          </p:cNvPr>
          <p:cNvSpPr>
            <a:spLocks noGrp="1"/>
          </p:cNvSpPr>
          <p:nvPr>
            <p:ph type="sldNum" sz="quarter" idx="12"/>
          </p:nvPr>
        </p:nvSpPr>
        <p:spPr/>
        <p:txBody>
          <a:bodyPr/>
          <a:lstStyle/>
          <a:p>
            <a:fld id="{74E30BA9-6E52-4D9E-9D14-565A3349961A}" type="slidenum">
              <a:rPr lang="en-IN" smtClean="0"/>
              <a:t>‹#›</a:t>
            </a:fld>
            <a:endParaRPr lang="en-IN"/>
          </a:p>
        </p:txBody>
      </p:sp>
      <p:pic>
        <p:nvPicPr>
          <p:cNvPr id="10" name="Picture 9">
            <a:extLst>
              <a:ext uri="{FF2B5EF4-FFF2-40B4-BE49-F238E27FC236}">
                <a16:creationId xmlns:a16="http://schemas.microsoft.com/office/drawing/2014/main" id="{9E4CE312-0CD2-4AA2-AE33-2C1AF3ED475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14232" y="6184984"/>
            <a:ext cx="3225397" cy="673016"/>
          </a:xfrm>
          <a:prstGeom prst="rect">
            <a:avLst/>
          </a:prstGeom>
        </p:spPr>
      </p:pic>
    </p:spTree>
    <p:extLst>
      <p:ext uri="{BB962C8B-B14F-4D97-AF65-F5344CB8AC3E}">
        <p14:creationId xmlns:p14="http://schemas.microsoft.com/office/powerpoint/2010/main" val="4237753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974C0D-C454-4721-ABA2-917F596C5553}"/>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0DB36FAD-9F5B-4EEB-AB4C-454E36FE67A0}"/>
              </a:ext>
            </a:extLst>
          </p:cNvPr>
          <p:cNvSpPr>
            <a:spLocks noGrp="1"/>
          </p:cNvSpPr>
          <p:nvPr>
            <p:ph type="dt" sz="half" idx="10"/>
          </p:nvPr>
        </p:nvSpPr>
        <p:spPr/>
        <p:txBody>
          <a:bodyPr/>
          <a:lstStyle/>
          <a:p>
            <a:fld id="{CD7E34D3-FA35-45F1-B10C-79798732C000}" type="datetimeFigureOut">
              <a:rPr lang="en-IN" smtClean="0"/>
              <a:t>11-09-2021</a:t>
            </a:fld>
            <a:endParaRPr lang="en-IN"/>
          </a:p>
        </p:txBody>
      </p:sp>
      <p:sp>
        <p:nvSpPr>
          <p:cNvPr id="4" name="Footer Placeholder 3">
            <a:extLst>
              <a:ext uri="{FF2B5EF4-FFF2-40B4-BE49-F238E27FC236}">
                <a16:creationId xmlns:a16="http://schemas.microsoft.com/office/drawing/2014/main" id="{5FD8B07C-DBED-4EF5-8F00-D75D496E17D1}"/>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6665EE2A-8161-4F71-AC33-41967569FCDB}"/>
              </a:ext>
            </a:extLst>
          </p:cNvPr>
          <p:cNvSpPr>
            <a:spLocks noGrp="1"/>
          </p:cNvSpPr>
          <p:nvPr>
            <p:ph type="sldNum" sz="quarter" idx="12"/>
          </p:nvPr>
        </p:nvSpPr>
        <p:spPr/>
        <p:txBody>
          <a:bodyPr/>
          <a:lstStyle/>
          <a:p>
            <a:fld id="{74E30BA9-6E52-4D9E-9D14-565A3349961A}" type="slidenum">
              <a:rPr lang="en-IN" smtClean="0"/>
              <a:t>‹#›</a:t>
            </a:fld>
            <a:endParaRPr lang="en-IN"/>
          </a:p>
        </p:txBody>
      </p:sp>
      <p:pic>
        <p:nvPicPr>
          <p:cNvPr id="6" name="Picture 5">
            <a:extLst>
              <a:ext uri="{FF2B5EF4-FFF2-40B4-BE49-F238E27FC236}">
                <a16:creationId xmlns:a16="http://schemas.microsoft.com/office/drawing/2014/main" id="{EB0EEF83-5DC6-41B1-875E-ED0D3CDCBAC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14232" y="6184984"/>
            <a:ext cx="3225397" cy="673016"/>
          </a:xfrm>
          <a:prstGeom prst="rect">
            <a:avLst/>
          </a:prstGeom>
        </p:spPr>
      </p:pic>
    </p:spTree>
    <p:extLst>
      <p:ext uri="{BB962C8B-B14F-4D97-AF65-F5344CB8AC3E}">
        <p14:creationId xmlns:p14="http://schemas.microsoft.com/office/powerpoint/2010/main" val="11831536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1E2AED8-8A1B-4610-A257-75A4111F10BB}"/>
              </a:ext>
            </a:extLst>
          </p:cNvPr>
          <p:cNvSpPr>
            <a:spLocks noGrp="1"/>
          </p:cNvSpPr>
          <p:nvPr>
            <p:ph type="dt" sz="half" idx="10"/>
          </p:nvPr>
        </p:nvSpPr>
        <p:spPr/>
        <p:txBody>
          <a:bodyPr/>
          <a:lstStyle/>
          <a:p>
            <a:fld id="{CD7E34D3-FA35-45F1-B10C-79798732C000}" type="datetimeFigureOut">
              <a:rPr lang="en-IN" smtClean="0"/>
              <a:t>11-09-2021</a:t>
            </a:fld>
            <a:endParaRPr lang="en-IN"/>
          </a:p>
        </p:txBody>
      </p:sp>
      <p:sp>
        <p:nvSpPr>
          <p:cNvPr id="3" name="Footer Placeholder 2">
            <a:extLst>
              <a:ext uri="{FF2B5EF4-FFF2-40B4-BE49-F238E27FC236}">
                <a16:creationId xmlns:a16="http://schemas.microsoft.com/office/drawing/2014/main" id="{969FA5F2-510B-4E6B-AAF1-3A8B85FECA66}"/>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A8A20FE9-737E-41EB-AC0F-6C577306ED76}"/>
              </a:ext>
            </a:extLst>
          </p:cNvPr>
          <p:cNvSpPr>
            <a:spLocks noGrp="1"/>
          </p:cNvSpPr>
          <p:nvPr>
            <p:ph type="sldNum" sz="quarter" idx="12"/>
          </p:nvPr>
        </p:nvSpPr>
        <p:spPr/>
        <p:txBody>
          <a:bodyPr/>
          <a:lstStyle/>
          <a:p>
            <a:fld id="{74E30BA9-6E52-4D9E-9D14-565A3349961A}" type="slidenum">
              <a:rPr lang="en-IN" smtClean="0"/>
              <a:t>‹#›</a:t>
            </a:fld>
            <a:endParaRPr lang="en-IN"/>
          </a:p>
        </p:txBody>
      </p:sp>
      <p:pic>
        <p:nvPicPr>
          <p:cNvPr id="5" name="Picture 4">
            <a:extLst>
              <a:ext uri="{FF2B5EF4-FFF2-40B4-BE49-F238E27FC236}">
                <a16:creationId xmlns:a16="http://schemas.microsoft.com/office/drawing/2014/main" id="{4C86B8FC-77DE-439A-94C6-28C28C6763D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14232" y="6184984"/>
            <a:ext cx="3225397" cy="673016"/>
          </a:xfrm>
          <a:prstGeom prst="rect">
            <a:avLst/>
          </a:prstGeom>
        </p:spPr>
      </p:pic>
    </p:spTree>
    <p:extLst>
      <p:ext uri="{BB962C8B-B14F-4D97-AF65-F5344CB8AC3E}">
        <p14:creationId xmlns:p14="http://schemas.microsoft.com/office/powerpoint/2010/main" val="36878446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0FDC91-C742-4101-96EA-14344AC4A24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68274F6-4525-43BE-B8F7-491C1E16352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3FF811F1-2C5B-4D8C-AEC3-90A579DB4C7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EA4986E-99F5-44A5-BBFE-EA380A2A6573}"/>
              </a:ext>
            </a:extLst>
          </p:cNvPr>
          <p:cNvSpPr>
            <a:spLocks noGrp="1"/>
          </p:cNvSpPr>
          <p:nvPr>
            <p:ph type="dt" sz="half" idx="10"/>
          </p:nvPr>
        </p:nvSpPr>
        <p:spPr/>
        <p:txBody>
          <a:bodyPr/>
          <a:lstStyle/>
          <a:p>
            <a:fld id="{CD7E34D3-FA35-45F1-B10C-79798732C000}" type="datetimeFigureOut">
              <a:rPr lang="en-IN" smtClean="0"/>
              <a:t>11-09-2021</a:t>
            </a:fld>
            <a:endParaRPr lang="en-IN"/>
          </a:p>
        </p:txBody>
      </p:sp>
      <p:sp>
        <p:nvSpPr>
          <p:cNvPr id="6" name="Footer Placeholder 5">
            <a:extLst>
              <a:ext uri="{FF2B5EF4-FFF2-40B4-BE49-F238E27FC236}">
                <a16:creationId xmlns:a16="http://schemas.microsoft.com/office/drawing/2014/main" id="{3045F5AB-A949-4878-87F0-CC0A18167E1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073A203-AC78-44E2-BFF1-ED5361C96C83}"/>
              </a:ext>
            </a:extLst>
          </p:cNvPr>
          <p:cNvSpPr>
            <a:spLocks noGrp="1"/>
          </p:cNvSpPr>
          <p:nvPr>
            <p:ph type="sldNum" sz="quarter" idx="12"/>
          </p:nvPr>
        </p:nvSpPr>
        <p:spPr/>
        <p:txBody>
          <a:bodyPr/>
          <a:lstStyle/>
          <a:p>
            <a:fld id="{74E30BA9-6E52-4D9E-9D14-565A3349961A}" type="slidenum">
              <a:rPr lang="en-IN" smtClean="0"/>
              <a:t>‹#›</a:t>
            </a:fld>
            <a:endParaRPr lang="en-IN"/>
          </a:p>
        </p:txBody>
      </p:sp>
      <p:pic>
        <p:nvPicPr>
          <p:cNvPr id="8" name="Picture 7">
            <a:extLst>
              <a:ext uri="{FF2B5EF4-FFF2-40B4-BE49-F238E27FC236}">
                <a16:creationId xmlns:a16="http://schemas.microsoft.com/office/drawing/2014/main" id="{8A32913E-CC50-451D-8E1A-1B5BBB7B865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14232" y="6184984"/>
            <a:ext cx="3225397" cy="673016"/>
          </a:xfrm>
          <a:prstGeom prst="rect">
            <a:avLst/>
          </a:prstGeom>
        </p:spPr>
      </p:pic>
    </p:spTree>
    <p:extLst>
      <p:ext uri="{BB962C8B-B14F-4D97-AF65-F5344CB8AC3E}">
        <p14:creationId xmlns:p14="http://schemas.microsoft.com/office/powerpoint/2010/main" val="35013770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1C0E44-CB32-4ECA-BB36-05B0EC97206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66FAF9B9-787E-4E85-8BCE-ACD507DAAF8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285C1F3D-635D-4F8F-BA29-4430FFFF506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78BFF12-E093-4EAD-A0BE-EA736E12A461}"/>
              </a:ext>
            </a:extLst>
          </p:cNvPr>
          <p:cNvSpPr>
            <a:spLocks noGrp="1"/>
          </p:cNvSpPr>
          <p:nvPr>
            <p:ph type="dt" sz="half" idx="10"/>
          </p:nvPr>
        </p:nvSpPr>
        <p:spPr/>
        <p:txBody>
          <a:bodyPr/>
          <a:lstStyle/>
          <a:p>
            <a:fld id="{CD7E34D3-FA35-45F1-B10C-79798732C000}" type="datetimeFigureOut">
              <a:rPr lang="en-IN" smtClean="0"/>
              <a:t>11-09-2021</a:t>
            </a:fld>
            <a:endParaRPr lang="en-IN"/>
          </a:p>
        </p:txBody>
      </p:sp>
      <p:sp>
        <p:nvSpPr>
          <p:cNvPr id="6" name="Footer Placeholder 5">
            <a:extLst>
              <a:ext uri="{FF2B5EF4-FFF2-40B4-BE49-F238E27FC236}">
                <a16:creationId xmlns:a16="http://schemas.microsoft.com/office/drawing/2014/main" id="{C06C9C6F-ECBD-4634-AF18-66226F0F5D1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427195A-9416-433C-83CF-A97FD62ACEAE}"/>
              </a:ext>
            </a:extLst>
          </p:cNvPr>
          <p:cNvSpPr>
            <a:spLocks noGrp="1"/>
          </p:cNvSpPr>
          <p:nvPr>
            <p:ph type="sldNum" sz="quarter" idx="12"/>
          </p:nvPr>
        </p:nvSpPr>
        <p:spPr/>
        <p:txBody>
          <a:bodyPr/>
          <a:lstStyle/>
          <a:p>
            <a:fld id="{74E30BA9-6E52-4D9E-9D14-565A3349961A}" type="slidenum">
              <a:rPr lang="en-IN" smtClean="0"/>
              <a:t>‹#›</a:t>
            </a:fld>
            <a:endParaRPr lang="en-IN"/>
          </a:p>
        </p:txBody>
      </p:sp>
      <p:pic>
        <p:nvPicPr>
          <p:cNvPr id="8" name="Picture 7">
            <a:extLst>
              <a:ext uri="{FF2B5EF4-FFF2-40B4-BE49-F238E27FC236}">
                <a16:creationId xmlns:a16="http://schemas.microsoft.com/office/drawing/2014/main" id="{5C657195-5639-48AB-8CE5-F9D22FA68BB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14232" y="6184984"/>
            <a:ext cx="3225397" cy="673016"/>
          </a:xfrm>
          <a:prstGeom prst="rect">
            <a:avLst/>
          </a:prstGeom>
        </p:spPr>
      </p:pic>
    </p:spTree>
    <p:extLst>
      <p:ext uri="{BB962C8B-B14F-4D97-AF65-F5344CB8AC3E}">
        <p14:creationId xmlns:p14="http://schemas.microsoft.com/office/powerpoint/2010/main" val="12943182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EB39FA5-EDBA-4EE0-A9C9-EB936F60EB4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96C03501-2FD9-466C-9C62-053590BD58D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C26CDAF-4F07-41E3-92CC-FCB70FA60C1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D7E34D3-FA35-45F1-B10C-79798732C000}" type="datetimeFigureOut">
              <a:rPr lang="en-IN" smtClean="0"/>
              <a:t>11-09-2021</a:t>
            </a:fld>
            <a:endParaRPr lang="en-IN"/>
          </a:p>
        </p:txBody>
      </p:sp>
      <p:sp>
        <p:nvSpPr>
          <p:cNvPr id="5" name="Footer Placeholder 4">
            <a:extLst>
              <a:ext uri="{FF2B5EF4-FFF2-40B4-BE49-F238E27FC236}">
                <a16:creationId xmlns:a16="http://schemas.microsoft.com/office/drawing/2014/main" id="{96B05637-55E7-4279-8C8A-4D192F136EC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41FF0959-8803-40F7-83A6-2383D351638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4E30BA9-6E52-4D9E-9D14-565A3349961A}" type="slidenum">
              <a:rPr lang="en-IN" smtClean="0"/>
              <a:t>‹#›</a:t>
            </a:fld>
            <a:endParaRPr lang="en-IN"/>
          </a:p>
        </p:txBody>
      </p:sp>
    </p:spTree>
    <p:extLst>
      <p:ext uri="{BB962C8B-B14F-4D97-AF65-F5344CB8AC3E}">
        <p14:creationId xmlns:p14="http://schemas.microsoft.com/office/powerpoint/2010/main" val="3557778337"/>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jpg"/><Relationship Id="rId3" Type="http://schemas.openxmlformats.org/officeDocument/2006/relationships/image" Target="../media/image2.jpg"/><Relationship Id="rId7" Type="http://schemas.openxmlformats.org/officeDocument/2006/relationships/image" Target="../media/image6.jpg"/><Relationship Id="rId2" Type="http://schemas.openxmlformats.org/officeDocument/2006/relationships/notesSlide" Target="../notesSlides/notesSlide1.xml"/><Relationship Id="rId1" Type="http://schemas.openxmlformats.org/officeDocument/2006/relationships/slideLayout" Target="../slideLayouts/slideLayout6.xml"/><Relationship Id="rId6" Type="http://schemas.openxmlformats.org/officeDocument/2006/relationships/image" Target="../media/image5.jp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8.png"/></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pic>
        <p:nvPicPr>
          <p:cNvPr id="91" name="Google Shape;91;p13" descr="A group of people posing for the camera&#10;&#10;Description generated with very high confidence"/>
          <p:cNvPicPr preferRelativeResize="0"/>
          <p:nvPr/>
        </p:nvPicPr>
        <p:blipFill rotWithShape="1">
          <a:blip r:embed="rId3">
            <a:alphaModFix/>
          </a:blip>
          <a:srcRect t="15378" r="-3" b="15373"/>
          <a:stretch/>
        </p:blipFill>
        <p:spPr>
          <a:xfrm>
            <a:off x="3649321" y="3"/>
            <a:ext cx="4609359" cy="2426373"/>
          </a:xfrm>
          <a:custGeom>
            <a:avLst/>
            <a:gdLst/>
            <a:ahLst/>
            <a:cxnLst/>
            <a:rect l="l" t="t" r="r" b="b"/>
            <a:pathLst>
              <a:path w="4609359" h="2130473" extrusionOk="0">
                <a:moveTo>
                  <a:pt x="986689" y="0"/>
                </a:moveTo>
                <a:lnTo>
                  <a:pt x="4609359" y="0"/>
                </a:lnTo>
                <a:lnTo>
                  <a:pt x="3622670" y="2130473"/>
                </a:lnTo>
                <a:lnTo>
                  <a:pt x="0" y="2130473"/>
                </a:lnTo>
                <a:close/>
              </a:path>
            </a:pathLst>
          </a:custGeom>
          <a:noFill/>
          <a:ln>
            <a:noFill/>
          </a:ln>
        </p:spPr>
      </p:pic>
      <p:pic>
        <p:nvPicPr>
          <p:cNvPr id="92" name="Google Shape;92;p13" descr="A large sign above the front of a building&#10;&#10;Description generated with very high confidence"/>
          <p:cNvPicPr preferRelativeResize="0"/>
          <p:nvPr/>
        </p:nvPicPr>
        <p:blipFill rotWithShape="1">
          <a:blip r:embed="rId4">
            <a:alphaModFix/>
          </a:blip>
          <a:srcRect t="35118" r="2" b="17274"/>
          <a:stretch/>
        </p:blipFill>
        <p:spPr>
          <a:xfrm>
            <a:off x="20" y="-6954"/>
            <a:ext cx="4475120" cy="2426373"/>
          </a:xfrm>
          <a:custGeom>
            <a:avLst/>
            <a:gdLst/>
            <a:ahLst/>
            <a:cxnLst/>
            <a:rect l="l" t="t" r="r" b="b"/>
            <a:pathLst>
              <a:path w="4475140" h="2130473" extrusionOk="0">
                <a:moveTo>
                  <a:pt x="0" y="0"/>
                </a:moveTo>
                <a:lnTo>
                  <a:pt x="1074821" y="0"/>
                </a:lnTo>
                <a:lnTo>
                  <a:pt x="1074821" y="239"/>
                </a:lnTo>
                <a:lnTo>
                  <a:pt x="4475140" y="239"/>
                </a:lnTo>
                <a:lnTo>
                  <a:pt x="3488563" y="2130473"/>
                </a:lnTo>
                <a:lnTo>
                  <a:pt x="0" y="2130473"/>
                </a:lnTo>
                <a:close/>
              </a:path>
            </a:pathLst>
          </a:custGeom>
          <a:noFill/>
          <a:ln>
            <a:noFill/>
          </a:ln>
        </p:spPr>
      </p:pic>
      <p:pic>
        <p:nvPicPr>
          <p:cNvPr id="93" name="Google Shape;93;p13" descr="A group of people sitting at a table&#10;&#10;Description generated with very high confidence"/>
          <p:cNvPicPr preferRelativeResize="0"/>
          <p:nvPr/>
        </p:nvPicPr>
        <p:blipFill rotWithShape="1">
          <a:blip r:embed="rId5">
            <a:alphaModFix/>
          </a:blip>
          <a:srcRect t="30138" r="3" b="10194"/>
          <a:stretch/>
        </p:blipFill>
        <p:spPr>
          <a:xfrm>
            <a:off x="7431341" y="1"/>
            <a:ext cx="4760659" cy="2426373"/>
          </a:xfrm>
          <a:custGeom>
            <a:avLst/>
            <a:gdLst/>
            <a:ahLst/>
            <a:cxnLst/>
            <a:rect l="l" t="t" r="r" b="b"/>
            <a:pathLst>
              <a:path w="4760659" h="2130473" extrusionOk="0">
                <a:moveTo>
                  <a:pt x="986689" y="0"/>
                </a:moveTo>
                <a:lnTo>
                  <a:pt x="4760659" y="0"/>
                </a:lnTo>
                <a:lnTo>
                  <a:pt x="4760659" y="2130473"/>
                </a:lnTo>
                <a:lnTo>
                  <a:pt x="0" y="2130473"/>
                </a:lnTo>
                <a:close/>
              </a:path>
            </a:pathLst>
          </a:custGeom>
          <a:noFill/>
          <a:ln>
            <a:noFill/>
          </a:ln>
        </p:spPr>
      </p:pic>
      <p:pic>
        <p:nvPicPr>
          <p:cNvPr id="94" name="Google Shape;94;p13" descr="A group of people looking at the camera&#10;&#10;Description generated with very high confidence"/>
          <p:cNvPicPr preferRelativeResize="0"/>
          <p:nvPr/>
        </p:nvPicPr>
        <p:blipFill rotWithShape="1">
          <a:blip r:embed="rId6">
            <a:alphaModFix/>
          </a:blip>
          <a:srcRect r="1" b="27199"/>
          <a:stretch/>
        </p:blipFill>
        <p:spPr>
          <a:xfrm>
            <a:off x="7716860" y="4438580"/>
            <a:ext cx="4475140" cy="2419419"/>
          </a:xfrm>
          <a:custGeom>
            <a:avLst/>
            <a:gdLst/>
            <a:ahLst/>
            <a:cxnLst/>
            <a:rect l="l" t="t" r="r" b="b"/>
            <a:pathLst>
              <a:path w="4475140" h="2174680" extrusionOk="0">
                <a:moveTo>
                  <a:pt x="1006941" y="0"/>
                </a:moveTo>
                <a:lnTo>
                  <a:pt x="4475140" y="0"/>
                </a:lnTo>
                <a:lnTo>
                  <a:pt x="4475140" y="2174680"/>
                </a:lnTo>
                <a:lnTo>
                  <a:pt x="3400319" y="2174680"/>
                </a:lnTo>
                <a:lnTo>
                  <a:pt x="3400319" y="2174202"/>
                </a:lnTo>
                <a:lnTo>
                  <a:pt x="0" y="2174202"/>
                </a:lnTo>
                <a:close/>
              </a:path>
            </a:pathLst>
          </a:custGeom>
          <a:noFill/>
          <a:ln>
            <a:noFill/>
          </a:ln>
        </p:spPr>
      </p:pic>
      <p:pic>
        <p:nvPicPr>
          <p:cNvPr id="95" name="Google Shape;95;p13" descr="A group of people standing in a room&#10;&#10;Description generated with very high confidence"/>
          <p:cNvPicPr preferRelativeResize="0"/>
          <p:nvPr/>
        </p:nvPicPr>
        <p:blipFill rotWithShape="1">
          <a:blip r:embed="rId7">
            <a:alphaModFix/>
          </a:blip>
          <a:srcRect r="-1" b="27961"/>
          <a:stretch/>
        </p:blipFill>
        <p:spPr>
          <a:xfrm>
            <a:off x="4039737" y="4438045"/>
            <a:ext cx="4523640" cy="2419953"/>
          </a:xfrm>
          <a:custGeom>
            <a:avLst/>
            <a:gdLst/>
            <a:ahLst/>
            <a:cxnLst/>
            <a:rect l="l" t="t" r="r" b="b"/>
            <a:pathLst>
              <a:path w="4523640" h="2175160" extrusionOk="0">
                <a:moveTo>
                  <a:pt x="0" y="0"/>
                </a:moveTo>
                <a:lnTo>
                  <a:pt x="4523640" y="0"/>
                </a:lnTo>
                <a:lnTo>
                  <a:pt x="3516256" y="2175160"/>
                </a:lnTo>
                <a:lnTo>
                  <a:pt x="0" y="2175160"/>
                </a:lnTo>
                <a:lnTo>
                  <a:pt x="0" y="2174920"/>
                </a:lnTo>
                <a:lnTo>
                  <a:pt x="14159" y="2174920"/>
                </a:lnTo>
                <a:lnTo>
                  <a:pt x="1021100" y="718"/>
                </a:lnTo>
                <a:lnTo>
                  <a:pt x="0" y="718"/>
                </a:lnTo>
                <a:close/>
              </a:path>
            </a:pathLst>
          </a:custGeom>
          <a:noFill/>
          <a:ln>
            <a:noFill/>
          </a:ln>
        </p:spPr>
      </p:pic>
      <p:pic>
        <p:nvPicPr>
          <p:cNvPr id="96" name="Google Shape;96;p13" descr="A group of people sitting at a table&#10;&#10;Description generated with very high confidence"/>
          <p:cNvPicPr preferRelativeResize="0"/>
          <p:nvPr/>
        </p:nvPicPr>
        <p:blipFill rotWithShape="1">
          <a:blip r:embed="rId8">
            <a:alphaModFix/>
          </a:blip>
          <a:srcRect t="33084" b="530"/>
          <a:stretch/>
        </p:blipFill>
        <p:spPr>
          <a:xfrm>
            <a:off x="-2" y="4445000"/>
            <a:ext cx="4908824" cy="2419953"/>
          </a:xfrm>
          <a:custGeom>
            <a:avLst/>
            <a:gdLst/>
            <a:ahLst/>
            <a:cxnLst/>
            <a:rect l="l" t="t" r="r" b="b"/>
            <a:pathLst>
              <a:path w="4908824" h="2175160" extrusionOk="0">
                <a:moveTo>
                  <a:pt x="0" y="0"/>
                </a:moveTo>
                <a:lnTo>
                  <a:pt x="4908824" y="0"/>
                </a:lnTo>
                <a:lnTo>
                  <a:pt x="3901440" y="2175160"/>
                </a:lnTo>
                <a:lnTo>
                  <a:pt x="0" y="2175160"/>
                </a:lnTo>
                <a:close/>
              </a:path>
            </a:pathLst>
          </a:custGeom>
          <a:noFill/>
          <a:ln>
            <a:noFill/>
          </a:ln>
        </p:spPr>
      </p:pic>
      <p:pic>
        <p:nvPicPr>
          <p:cNvPr id="97" name="Google Shape;97;p13"/>
          <p:cNvPicPr preferRelativeResize="0"/>
          <p:nvPr/>
        </p:nvPicPr>
        <p:blipFill rotWithShape="1">
          <a:blip r:embed="rId9">
            <a:alphaModFix/>
          </a:blip>
          <a:srcRect/>
          <a:stretch/>
        </p:blipFill>
        <p:spPr>
          <a:xfrm>
            <a:off x="12700" y="2433329"/>
            <a:ext cx="12107697" cy="1997759"/>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6C8696E3-A040-4133-B4E4-9B048B3AA138}"/>
              </a:ext>
            </a:extLst>
          </p:cNvPr>
          <p:cNvSpPr>
            <a:spLocks noGrp="1"/>
          </p:cNvSpPr>
          <p:nvPr>
            <p:ph type="title"/>
          </p:nvPr>
        </p:nvSpPr>
        <p:spPr>
          <a:xfrm>
            <a:off x="838200" y="329939"/>
            <a:ext cx="10515600" cy="509048"/>
          </a:xfrm>
        </p:spPr>
        <p:txBody>
          <a:bodyPr>
            <a:normAutofit/>
          </a:bodyPr>
          <a:lstStyle/>
          <a:p>
            <a:pPr algn="ctr"/>
            <a:r>
              <a:rPr lang="en-US" sz="2800" dirty="0">
                <a:solidFill>
                  <a:srgbClr val="000000"/>
                </a:solidFill>
                <a:latin typeface="+mn-lt"/>
              </a:rPr>
              <a:t>Check the distribution for ash</a:t>
            </a:r>
            <a:endParaRPr lang="en-IN" sz="2800" dirty="0">
              <a:solidFill>
                <a:srgbClr val="000000"/>
              </a:solidFill>
              <a:latin typeface="+mn-lt"/>
            </a:endParaRPr>
          </a:p>
        </p:txBody>
      </p:sp>
      <p:sp>
        <p:nvSpPr>
          <p:cNvPr id="10" name="TextBox 9">
            <a:extLst>
              <a:ext uri="{FF2B5EF4-FFF2-40B4-BE49-F238E27FC236}">
                <a16:creationId xmlns:a16="http://schemas.microsoft.com/office/drawing/2014/main" id="{BE6EFBF8-451D-4347-BFF3-908DEDFAB32D}"/>
              </a:ext>
            </a:extLst>
          </p:cNvPr>
          <p:cNvSpPr txBox="1"/>
          <p:nvPr/>
        </p:nvSpPr>
        <p:spPr>
          <a:xfrm>
            <a:off x="987065" y="4478189"/>
            <a:ext cx="10439400" cy="1631216"/>
          </a:xfrm>
          <a:prstGeom prst="rect">
            <a:avLst/>
          </a:prstGeom>
          <a:noFill/>
        </p:spPr>
        <p:txBody>
          <a:bodyPr wrap="square" rtlCol="0">
            <a:spAutoFit/>
          </a:bodyPr>
          <a:lstStyle/>
          <a:p>
            <a:pPr marL="342900" indent="-342900">
              <a:buFont typeface="Arial" panose="020B0604020202020204" pitchFamily="34" charset="0"/>
              <a:buChar char="•"/>
            </a:pPr>
            <a:r>
              <a:rPr lang="en-US" sz="2000" dirty="0">
                <a:solidFill>
                  <a:srgbClr val="000000"/>
                </a:solidFill>
              </a:rPr>
              <a:t>They are no outliers present.</a:t>
            </a:r>
          </a:p>
          <a:p>
            <a:pPr marL="342900" indent="-342900">
              <a:buFont typeface="Arial" panose="020B0604020202020204" pitchFamily="34" charset="0"/>
              <a:buChar char="•"/>
            </a:pPr>
            <a:r>
              <a:rPr lang="en-US" sz="2000" dirty="0">
                <a:solidFill>
                  <a:srgbClr val="000000"/>
                </a:solidFill>
              </a:rPr>
              <a:t>Spread of data is in between 0 - 200</a:t>
            </a:r>
          </a:p>
          <a:p>
            <a:pPr marL="342900" indent="-342900">
              <a:buFont typeface="Arial" panose="020B0604020202020204" pitchFamily="34" charset="0"/>
              <a:buChar char="•"/>
            </a:pPr>
            <a:r>
              <a:rPr lang="en-US" sz="2000" dirty="0">
                <a:solidFill>
                  <a:srgbClr val="000000"/>
                </a:solidFill>
              </a:rPr>
              <a:t>Median is around 0</a:t>
            </a:r>
          </a:p>
          <a:p>
            <a:pPr marL="342900" indent="-342900">
              <a:buFont typeface="Arial" panose="020B0604020202020204" pitchFamily="34" charset="0"/>
              <a:buChar char="•"/>
            </a:pPr>
            <a:r>
              <a:rPr lang="en-US" sz="2000" dirty="0">
                <a:solidFill>
                  <a:srgbClr val="000000"/>
                </a:solidFill>
              </a:rPr>
              <a:t>It has two gaussians.</a:t>
            </a:r>
          </a:p>
          <a:p>
            <a:pPr marL="342900" indent="-342900">
              <a:buFont typeface="Arial" panose="020B0604020202020204" pitchFamily="34" charset="0"/>
              <a:buChar char="•"/>
            </a:pPr>
            <a:r>
              <a:rPr lang="en-US" sz="2000" dirty="0">
                <a:solidFill>
                  <a:srgbClr val="000000"/>
                </a:solidFill>
              </a:rPr>
              <a:t>We can see, Ash is showing right skewed distribution.</a:t>
            </a:r>
          </a:p>
        </p:txBody>
      </p:sp>
      <p:pic>
        <p:nvPicPr>
          <p:cNvPr id="3" name="Picture 2">
            <a:extLst>
              <a:ext uri="{FF2B5EF4-FFF2-40B4-BE49-F238E27FC236}">
                <a16:creationId xmlns:a16="http://schemas.microsoft.com/office/drawing/2014/main" id="{865D0DDB-2499-47EB-BDB1-A4756B066A52}"/>
              </a:ext>
            </a:extLst>
          </p:cNvPr>
          <p:cNvPicPr>
            <a:picLocks noChangeAspect="1"/>
          </p:cNvPicPr>
          <p:nvPr/>
        </p:nvPicPr>
        <p:blipFill>
          <a:blip r:embed="rId2"/>
          <a:stretch>
            <a:fillRect/>
          </a:stretch>
        </p:blipFill>
        <p:spPr>
          <a:xfrm>
            <a:off x="1768474" y="1071812"/>
            <a:ext cx="4327525" cy="2900748"/>
          </a:xfrm>
          <a:prstGeom prst="rect">
            <a:avLst/>
          </a:prstGeom>
        </p:spPr>
      </p:pic>
      <p:pic>
        <p:nvPicPr>
          <p:cNvPr id="5" name="Picture 4">
            <a:extLst>
              <a:ext uri="{FF2B5EF4-FFF2-40B4-BE49-F238E27FC236}">
                <a16:creationId xmlns:a16="http://schemas.microsoft.com/office/drawing/2014/main" id="{BE0C1279-347E-4B33-9235-E6740AABE463}"/>
              </a:ext>
            </a:extLst>
          </p:cNvPr>
          <p:cNvPicPr>
            <a:picLocks noChangeAspect="1"/>
          </p:cNvPicPr>
          <p:nvPr/>
        </p:nvPicPr>
        <p:blipFill>
          <a:blip r:embed="rId3"/>
          <a:stretch>
            <a:fillRect/>
          </a:stretch>
        </p:blipFill>
        <p:spPr>
          <a:xfrm>
            <a:off x="6797040" y="1071811"/>
            <a:ext cx="4744719" cy="2900748"/>
          </a:xfrm>
          <a:prstGeom prst="rect">
            <a:avLst/>
          </a:prstGeom>
        </p:spPr>
      </p:pic>
    </p:spTree>
    <p:extLst>
      <p:ext uri="{BB962C8B-B14F-4D97-AF65-F5344CB8AC3E}">
        <p14:creationId xmlns:p14="http://schemas.microsoft.com/office/powerpoint/2010/main" val="3427626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6C8696E3-A040-4133-B4E4-9B048B3AA138}"/>
              </a:ext>
            </a:extLst>
          </p:cNvPr>
          <p:cNvSpPr>
            <a:spLocks noGrp="1"/>
          </p:cNvSpPr>
          <p:nvPr>
            <p:ph type="title"/>
          </p:nvPr>
        </p:nvSpPr>
        <p:spPr>
          <a:xfrm>
            <a:off x="838200" y="329939"/>
            <a:ext cx="10515600" cy="509048"/>
          </a:xfrm>
        </p:spPr>
        <p:txBody>
          <a:bodyPr>
            <a:normAutofit/>
          </a:bodyPr>
          <a:lstStyle/>
          <a:p>
            <a:pPr algn="ctr"/>
            <a:r>
              <a:rPr lang="en-US" sz="2800" dirty="0">
                <a:solidFill>
                  <a:srgbClr val="000000"/>
                </a:solidFill>
                <a:latin typeface="+mn-lt"/>
              </a:rPr>
              <a:t>Check the distribution for water</a:t>
            </a:r>
            <a:endParaRPr lang="en-IN" sz="2800" dirty="0">
              <a:solidFill>
                <a:srgbClr val="000000"/>
              </a:solidFill>
              <a:latin typeface="+mn-lt"/>
            </a:endParaRPr>
          </a:p>
        </p:txBody>
      </p:sp>
      <p:sp>
        <p:nvSpPr>
          <p:cNvPr id="10" name="TextBox 9">
            <a:extLst>
              <a:ext uri="{FF2B5EF4-FFF2-40B4-BE49-F238E27FC236}">
                <a16:creationId xmlns:a16="http://schemas.microsoft.com/office/drawing/2014/main" id="{BE6EFBF8-451D-4347-BFF3-908DEDFAB32D}"/>
              </a:ext>
            </a:extLst>
          </p:cNvPr>
          <p:cNvSpPr txBox="1"/>
          <p:nvPr/>
        </p:nvSpPr>
        <p:spPr>
          <a:xfrm>
            <a:off x="987065" y="4478189"/>
            <a:ext cx="10439400" cy="1938992"/>
          </a:xfrm>
          <a:prstGeom prst="rect">
            <a:avLst/>
          </a:prstGeom>
          <a:noFill/>
        </p:spPr>
        <p:txBody>
          <a:bodyPr wrap="square" rtlCol="0">
            <a:spAutoFit/>
          </a:bodyPr>
          <a:lstStyle/>
          <a:p>
            <a:pPr marL="342900" indent="-342900">
              <a:buFont typeface="Arial" panose="020B0604020202020204" pitchFamily="34" charset="0"/>
              <a:buChar char="•"/>
            </a:pPr>
            <a:r>
              <a:rPr lang="en-US" sz="2000" dirty="0">
                <a:solidFill>
                  <a:srgbClr val="000000"/>
                </a:solidFill>
              </a:rPr>
              <a:t>They are no outliers present.</a:t>
            </a:r>
          </a:p>
          <a:p>
            <a:pPr marL="342900" indent="-342900">
              <a:buFont typeface="Arial" panose="020B0604020202020204" pitchFamily="34" charset="0"/>
              <a:buChar char="•"/>
            </a:pPr>
            <a:r>
              <a:rPr lang="en-US" sz="2000" dirty="0">
                <a:solidFill>
                  <a:srgbClr val="000000"/>
                </a:solidFill>
              </a:rPr>
              <a:t>Spread of data is in between 124.25 - 232.65</a:t>
            </a:r>
          </a:p>
          <a:p>
            <a:pPr marL="342900" indent="-342900">
              <a:buFont typeface="Arial" panose="020B0604020202020204" pitchFamily="34" charset="0"/>
              <a:buChar char="•"/>
            </a:pPr>
            <a:r>
              <a:rPr lang="en-US" sz="2000" dirty="0">
                <a:solidFill>
                  <a:srgbClr val="000000"/>
                </a:solidFill>
              </a:rPr>
              <a:t>Median is around 185</a:t>
            </a:r>
          </a:p>
          <a:p>
            <a:pPr marL="342900" indent="-342900">
              <a:buFont typeface="Arial" panose="020B0604020202020204" pitchFamily="34" charset="0"/>
              <a:buChar char="•"/>
            </a:pPr>
            <a:r>
              <a:rPr lang="en-US" sz="2000" dirty="0">
                <a:solidFill>
                  <a:srgbClr val="000000"/>
                </a:solidFill>
              </a:rPr>
              <a:t>It has three gaussians.</a:t>
            </a:r>
          </a:p>
          <a:p>
            <a:pPr marL="342900" indent="-342900">
              <a:buFont typeface="Arial" panose="020B0604020202020204" pitchFamily="34" charset="0"/>
              <a:buChar char="•"/>
            </a:pPr>
            <a:r>
              <a:rPr lang="en-US" sz="2000" dirty="0">
                <a:solidFill>
                  <a:srgbClr val="000000"/>
                </a:solidFill>
              </a:rPr>
              <a:t>We can see, Water is showing left skewed distribution, as most of the data is distributed from 120 to 180.</a:t>
            </a:r>
          </a:p>
        </p:txBody>
      </p:sp>
      <p:pic>
        <p:nvPicPr>
          <p:cNvPr id="2" name="Picture 1">
            <a:extLst>
              <a:ext uri="{FF2B5EF4-FFF2-40B4-BE49-F238E27FC236}">
                <a16:creationId xmlns:a16="http://schemas.microsoft.com/office/drawing/2014/main" id="{6EFD7DE3-44DA-4C8F-8849-73DD423A827E}"/>
              </a:ext>
            </a:extLst>
          </p:cNvPr>
          <p:cNvPicPr>
            <a:picLocks noChangeAspect="1"/>
          </p:cNvPicPr>
          <p:nvPr/>
        </p:nvPicPr>
        <p:blipFill>
          <a:blip r:embed="rId2"/>
          <a:stretch>
            <a:fillRect/>
          </a:stretch>
        </p:blipFill>
        <p:spPr>
          <a:xfrm>
            <a:off x="1585594" y="1071811"/>
            <a:ext cx="4175125" cy="2951549"/>
          </a:xfrm>
          <a:prstGeom prst="rect">
            <a:avLst/>
          </a:prstGeom>
        </p:spPr>
      </p:pic>
      <p:pic>
        <p:nvPicPr>
          <p:cNvPr id="4" name="Picture 3">
            <a:extLst>
              <a:ext uri="{FF2B5EF4-FFF2-40B4-BE49-F238E27FC236}">
                <a16:creationId xmlns:a16="http://schemas.microsoft.com/office/drawing/2014/main" id="{69F4C953-DDEE-492B-9055-D8EBB9866555}"/>
              </a:ext>
            </a:extLst>
          </p:cNvPr>
          <p:cNvPicPr>
            <a:picLocks noChangeAspect="1"/>
          </p:cNvPicPr>
          <p:nvPr/>
        </p:nvPicPr>
        <p:blipFill>
          <a:blip r:embed="rId3"/>
          <a:stretch>
            <a:fillRect/>
          </a:stretch>
        </p:blipFill>
        <p:spPr>
          <a:xfrm>
            <a:off x="6853556" y="1071811"/>
            <a:ext cx="4383404" cy="2951549"/>
          </a:xfrm>
          <a:prstGeom prst="rect">
            <a:avLst/>
          </a:prstGeom>
        </p:spPr>
      </p:pic>
    </p:spTree>
    <p:extLst>
      <p:ext uri="{BB962C8B-B14F-4D97-AF65-F5344CB8AC3E}">
        <p14:creationId xmlns:p14="http://schemas.microsoft.com/office/powerpoint/2010/main" val="23788548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6C8696E3-A040-4133-B4E4-9B048B3AA138}"/>
              </a:ext>
            </a:extLst>
          </p:cNvPr>
          <p:cNvSpPr>
            <a:spLocks noGrp="1"/>
          </p:cNvSpPr>
          <p:nvPr>
            <p:ph type="title"/>
          </p:nvPr>
        </p:nvSpPr>
        <p:spPr>
          <a:xfrm>
            <a:off x="838200" y="243840"/>
            <a:ext cx="10515600" cy="670560"/>
          </a:xfrm>
        </p:spPr>
        <p:txBody>
          <a:bodyPr>
            <a:normAutofit fontScale="90000"/>
          </a:bodyPr>
          <a:lstStyle/>
          <a:p>
            <a:pPr algn="ctr"/>
            <a:r>
              <a:rPr lang="en-US" sz="2800" dirty="0">
                <a:solidFill>
                  <a:srgbClr val="000000"/>
                </a:solidFill>
                <a:latin typeface="+mn-lt"/>
              </a:rPr>
              <a:t>Check the distribution for </a:t>
            </a:r>
            <a:r>
              <a:rPr lang="en-IN" sz="2800" dirty="0">
                <a:solidFill>
                  <a:srgbClr val="000000"/>
                </a:solidFill>
                <a:latin typeface="+mn-lt"/>
              </a:rPr>
              <a:t>superplasticizer</a:t>
            </a:r>
            <a:br>
              <a:rPr lang="en-IN" sz="2800" dirty="0">
                <a:solidFill>
                  <a:srgbClr val="000000"/>
                </a:solidFill>
                <a:latin typeface="+mn-lt"/>
              </a:rPr>
            </a:br>
            <a:endParaRPr lang="en-IN" sz="2800" dirty="0">
              <a:solidFill>
                <a:srgbClr val="000000"/>
              </a:solidFill>
              <a:latin typeface="+mn-lt"/>
            </a:endParaRPr>
          </a:p>
        </p:txBody>
      </p:sp>
      <p:sp>
        <p:nvSpPr>
          <p:cNvPr id="10" name="TextBox 9">
            <a:extLst>
              <a:ext uri="{FF2B5EF4-FFF2-40B4-BE49-F238E27FC236}">
                <a16:creationId xmlns:a16="http://schemas.microsoft.com/office/drawing/2014/main" id="{BE6EFBF8-451D-4347-BFF3-908DEDFAB32D}"/>
              </a:ext>
            </a:extLst>
          </p:cNvPr>
          <p:cNvSpPr txBox="1"/>
          <p:nvPr/>
        </p:nvSpPr>
        <p:spPr>
          <a:xfrm>
            <a:off x="987065" y="4478189"/>
            <a:ext cx="10439400" cy="1631216"/>
          </a:xfrm>
          <a:prstGeom prst="rect">
            <a:avLst/>
          </a:prstGeom>
          <a:noFill/>
        </p:spPr>
        <p:txBody>
          <a:bodyPr wrap="square" rtlCol="0">
            <a:spAutoFit/>
          </a:bodyPr>
          <a:lstStyle/>
          <a:p>
            <a:pPr marL="342900" indent="-342900">
              <a:buFont typeface="Arial" panose="020B0604020202020204" pitchFamily="34" charset="0"/>
              <a:buChar char="•"/>
            </a:pPr>
            <a:r>
              <a:rPr lang="en-US" sz="2000" dirty="0">
                <a:solidFill>
                  <a:srgbClr val="000000"/>
                </a:solidFill>
              </a:rPr>
              <a:t>They are no outliers present.</a:t>
            </a:r>
          </a:p>
          <a:p>
            <a:pPr marL="342900" indent="-342900">
              <a:buFont typeface="Arial" panose="020B0604020202020204" pitchFamily="34" charset="0"/>
              <a:buChar char="•"/>
            </a:pPr>
            <a:r>
              <a:rPr lang="en-US" sz="2000" dirty="0">
                <a:solidFill>
                  <a:srgbClr val="000000"/>
                </a:solidFill>
              </a:rPr>
              <a:t>Spread of data is in between 0 - 25.4</a:t>
            </a:r>
          </a:p>
          <a:p>
            <a:pPr marL="342900" indent="-342900">
              <a:buFont typeface="Arial" panose="020B0604020202020204" pitchFamily="34" charset="0"/>
              <a:buChar char="•"/>
            </a:pPr>
            <a:r>
              <a:rPr lang="en-US" sz="2000" dirty="0">
                <a:solidFill>
                  <a:srgbClr val="000000"/>
                </a:solidFill>
              </a:rPr>
              <a:t>Median is around 6.35</a:t>
            </a:r>
          </a:p>
          <a:p>
            <a:pPr marL="342900" indent="-342900">
              <a:buFont typeface="Arial" panose="020B0604020202020204" pitchFamily="34" charset="0"/>
              <a:buChar char="•"/>
            </a:pPr>
            <a:r>
              <a:rPr lang="en-US" sz="2000" dirty="0">
                <a:solidFill>
                  <a:srgbClr val="000000"/>
                </a:solidFill>
              </a:rPr>
              <a:t>It has two gaussians.</a:t>
            </a:r>
          </a:p>
          <a:p>
            <a:pPr marL="342900" indent="-342900">
              <a:buFont typeface="Arial" panose="020B0604020202020204" pitchFamily="34" charset="0"/>
              <a:buChar char="•"/>
            </a:pPr>
            <a:r>
              <a:rPr lang="en-US" sz="2000" dirty="0">
                <a:solidFill>
                  <a:srgbClr val="000000"/>
                </a:solidFill>
              </a:rPr>
              <a:t>We can see, Superplasticizer is showing left skewed distribution.</a:t>
            </a:r>
          </a:p>
        </p:txBody>
      </p:sp>
      <p:pic>
        <p:nvPicPr>
          <p:cNvPr id="3" name="Picture 2">
            <a:extLst>
              <a:ext uri="{FF2B5EF4-FFF2-40B4-BE49-F238E27FC236}">
                <a16:creationId xmlns:a16="http://schemas.microsoft.com/office/drawing/2014/main" id="{75FB9B87-7B1A-4A3B-8F5D-00212A45F8B7}"/>
              </a:ext>
            </a:extLst>
          </p:cNvPr>
          <p:cNvPicPr>
            <a:picLocks noChangeAspect="1"/>
          </p:cNvPicPr>
          <p:nvPr/>
        </p:nvPicPr>
        <p:blipFill>
          <a:blip r:embed="rId2"/>
          <a:stretch>
            <a:fillRect/>
          </a:stretch>
        </p:blipFill>
        <p:spPr>
          <a:xfrm>
            <a:off x="1390649" y="914400"/>
            <a:ext cx="4146551" cy="2926080"/>
          </a:xfrm>
          <a:prstGeom prst="rect">
            <a:avLst/>
          </a:prstGeom>
        </p:spPr>
      </p:pic>
      <p:pic>
        <p:nvPicPr>
          <p:cNvPr id="5" name="Picture 4">
            <a:extLst>
              <a:ext uri="{FF2B5EF4-FFF2-40B4-BE49-F238E27FC236}">
                <a16:creationId xmlns:a16="http://schemas.microsoft.com/office/drawing/2014/main" id="{A4835708-CAB3-4D9B-90B1-9DB459D11B0E}"/>
              </a:ext>
            </a:extLst>
          </p:cNvPr>
          <p:cNvPicPr>
            <a:picLocks noChangeAspect="1"/>
          </p:cNvPicPr>
          <p:nvPr/>
        </p:nvPicPr>
        <p:blipFill>
          <a:blip r:embed="rId3"/>
          <a:stretch>
            <a:fillRect/>
          </a:stretch>
        </p:blipFill>
        <p:spPr>
          <a:xfrm>
            <a:off x="6546214" y="914400"/>
            <a:ext cx="4680585" cy="2926080"/>
          </a:xfrm>
          <a:prstGeom prst="rect">
            <a:avLst/>
          </a:prstGeom>
        </p:spPr>
      </p:pic>
    </p:spTree>
    <p:extLst>
      <p:ext uri="{BB962C8B-B14F-4D97-AF65-F5344CB8AC3E}">
        <p14:creationId xmlns:p14="http://schemas.microsoft.com/office/powerpoint/2010/main" val="14943239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6C8696E3-A040-4133-B4E4-9B048B3AA138}"/>
              </a:ext>
            </a:extLst>
          </p:cNvPr>
          <p:cNvSpPr>
            <a:spLocks noGrp="1"/>
          </p:cNvSpPr>
          <p:nvPr>
            <p:ph type="title"/>
          </p:nvPr>
        </p:nvSpPr>
        <p:spPr>
          <a:xfrm>
            <a:off x="838200" y="243840"/>
            <a:ext cx="10515600" cy="670560"/>
          </a:xfrm>
        </p:spPr>
        <p:txBody>
          <a:bodyPr>
            <a:normAutofit fontScale="90000"/>
          </a:bodyPr>
          <a:lstStyle/>
          <a:p>
            <a:pPr algn="ctr"/>
            <a:r>
              <a:rPr lang="en-US" sz="2800" dirty="0">
                <a:solidFill>
                  <a:srgbClr val="000000"/>
                </a:solidFill>
                <a:latin typeface="+mn-lt"/>
              </a:rPr>
              <a:t>Check the distribution for </a:t>
            </a:r>
            <a:r>
              <a:rPr lang="en-IN" sz="2800" dirty="0" err="1">
                <a:solidFill>
                  <a:srgbClr val="000000"/>
                </a:solidFill>
                <a:latin typeface="+mn-lt"/>
              </a:rPr>
              <a:t>coarseaggregate</a:t>
            </a:r>
            <a:br>
              <a:rPr lang="en-IN" sz="2800" dirty="0">
                <a:solidFill>
                  <a:srgbClr val="000000"/>
                </a:solidFill>
                <a:latin typeface="+mn-lt"/>
              </a:rPr>
            </a:br>
            <a:endParaRPr lang="en-IN" sz="2800" dirty="0">
              <a:solidFill>
                <a:srgbClr val="000000"/>
              </a:solidFill>
              <a:latin typeface="+mn-lt"/>
            </a:endParaRPr>
          </a:p>
        </p:txBody>
      </p:sp>
      <p:sp>
        <p:nvSpPr>
          <p:cNvPr id="10" name="TextBox 9">
            <a:extLst>
              <a:ext uri="{FF2B5EF4-FFF2-40B4-BE49-F238E27FC236}">
                <a16:creationId xmlns:a16="http://schemas.microsoft.com/office/drawing/2014/main" id="{BE6EFBF8-451D-4347-BFF3-908DEDFAB32D}"/>
              </a:ext>
            </a:extLst>
          </p:cNvPr>
          <p:cNvSpPr txBox="1"/>
          <p:nvPr/>
        </p:nvSpPr>
        <p:spPr>
          <a:xfrm>
            <a:off x="987065" y="4478189"/>
            <a:ext cx="10439400" cy="1631216"/>
          </a:xfrm>
          <a:prstGeom prst="rect">
            <a:avLst/>
          </a:prstGeom>
          <a:noFill/>
        </p:spPr>
        <p:txBody>
          <a:bodyPr wrap="square" rtlCol="0">
            <a:spAutoFit/>
          </a:bodyPr>
          <a:lstStyle/>
          <a:p>
            <a:pPr marL="342900" indent="-342900">
              <a:buFont typeface="Arial" panose="020B0604020202020204" pitchFamily="34" charset="0"/>
              <a:buChar char="•"/>
            </a:pPr>
            <a:r>
              <a:rPr lang="en-US" sz="2000" dirty="0">
                <a:solidFill>
                  <a:srgbClr val="000000"/>
                </a:solidFill>
              </a:rPr>
              <a:t>They are no outliers present.</a:t>
            </a:r>
          </a:p>
          <a:p>
            <a:pPr marL="342900" indent="-342900">
              <a:buFont typeface="Arial" panose="020B0604020202020204" pitchFamily="34" charset="0"/>
              <a:buChar char="•"/>
            </a:pPr>
            <a:r>
              <a:rPr lang="en-US" sz="2000" dirty="0">
                <a:solidFill>
                  <a:srgbClr val="000000"/>
                </a:solidFill>
              </a:rPr>
              <a:t>Spread of data is in between 801 - 1145</a:t>
            </a:r>
          </a:p>
          <a:p>
            <a:pPr marL="342900" indent="-342900">
              <a:buFont typeface="Arial" panose="020B0604020202020204" pitchFamily="34" charset="0"/>
              <a:buChar char="•"/>
            </a:pPr>
            <a:r>
              <a:rPr lang="en-US" sz="2000" dirty="0">
                <a:solidFill>
                  <a:srgbClr val="000000"/>
                </a:solidFill>
              </a:rPr>
              <a:t>Median is around 968</a:t>
            </a:r>
          </a:p>
          <a:p>
            <a:pPr marL="342900" indent="-342900">
              <a:buFont typeface="Arial" panose="020B0604020202020204" pitchFamily="34" charset="0"/>
              <a:buChar char="•"/>
            </a:pPr>
            <a:r>
              <a:rPr lang="en-US" sz="2000" dirty="0">
                <a:solidFill>
                  <a:srgbClr val="000000"/>
                </a:solidFill>
              </a:rPr>
              <a:t>It has three gaussians.</a:t>
            </a:r>
          </a:p>
          <a:p>
            <a:pPr marL="342900" indent="-342900">
              <a:buFont typeface="Arial" panose="020B0604020202020204" pitchFamily="34" charset="0"/>
              <a:buChar char="•"/>
            </a:pPr>
            <a:r>
              <a:rPr lang="en-US" sz="2000" dirty="0">
                <a:solidFill>
                  <a:srgbClr val="000000"/>
                </a:solidFill>
              </a:rPr>
              <a:t>We can see, Coarseaggregate is almost showing normal distribution</a:t>
            </a:r>
          </a:p>
        </p:txBody>
      </p:sp>
      <p:pic>
        <p:nvPicPr>
          <p:cNvPr id="2" name="Picture 1">
            <a:extLst>
              <a:ext uri="{FF2B5EF4-FFF2-40B4-BE49-F238E27FC236}">
                <a16:creationId xmlns:a16="http://schemas.microsoft.com/office/drawing/2014/main" id="{B874AC37-0625-4E06-915D-9762CD9C0258}"/>
              </a:ext>
            </a:extLst>
          </p:cNvPr>
          <p:cNvPicPr>
            <a:picLocks noChangeAspect="1"/>
          </p:cNvPicPr>
          <p:nvPr/>
        </p:nvPicPr>
        <p:blipFill>
          <a:blip r:embed="rId2"/>
          <a:stretch>
            <a:fillRect/>
          </a:stretch>
        </p:blipFill>
        <p:spPr>
          <a:xfrm>
            <a:off x="987065" y="914400"/>
            <a:ext cx="4621255" cy="3048000"/>
          </a:xfrm>
          <a:prstGeom prst="rect">
            <a:avLst/>
          </a:prstGeom>
        </p:spPr>
      </p:pic>
      <p:pic>
        <p:nvPicPr>
          <p:cNvPr id="4098" name="Picture 2">
            <a:extLst>
              <a:ext uri="{FF2B5EF4-FFF2-40B4-BE49-F238E27FC236}">
                <a16:creationId xmlns:a16="http://schemas.microsoft.com/office/drawing/2014/main" id="{0BC789A6-9D64-47B2-A694-CAC4508A31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83682" y="819150"/>
            <a:ext cx="4770117" cy="3143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03708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6C8696E3-A040-4133-B4E4-9B048B3AA138}"/>
              </a:ext>
            </a:extLst>
          </p:cNvPr>
          <p:cNvSpPr>
            <a:spLocks noGrp="1"/>
          </p:cNvSpPr>
          <p:nvPr>
            <p:ph type="title"/>
          </p:nvPr>
        </p:nvSpPr>
        <p:spPr>
          <a:xfrm>
            <a:off x="838200" y="243840"/>
            <a:ext cx="10515600" cy="670560"/>
          </a:xfrm>
        </p:spPr>
        <p:txBody>
          <a:bodyPr>
            <a:normAutofit fontScale="90000"/>
          </a:bodyPr>
          <a:lstStyle/>
          <a:p>
            <a:pPr algn="ctr"/>
            <a:r>
              <a:rPr lang="en-US" sz="2800" dirty="0">
                <a:solidFill>
                  <a:srgbClr val="000000"/>
                </a:solidFill>
                <a:latin typeface="+mn-lt"/>
              </a:rPr>
              <a:t>Check the distribution for </a:t>
            </a:r>
            <a:r>
              <a:rPr lang="en-IN" sz="2800" dirty="0" err="1">
                <a:solidFill>
                  <a:srgbClr val="000000"/>
                </a:solidFill>
                <a:latin typeface="+mn-lt"/>
              </a:rPr>
              <a:t>fineaggregate</a:t>
            </a:r>
            <a:br>
              <a:rPr lang="en-IN" sz="2800" dirty="0">
                <a:solidFill>
                  <a:srgbClr val="000000"/>
                </a:solidFill>
                <a:latin typeface="+mn-lt"/>
              </a:rPr>
            </a:br>
            <a:endParaRPr lang="en-IN" sz="2800" dirty="0">
              <a:solidFill>
                <a:srgbClr val="000000"/>
              </a:solidFill>
              <a:latin typeface="+mn-lt"/>
            </a:endParaRPr>
          </a:p>
        </p:txBody>
      </p:sp>
      <p:sp>
        <p:nvSpPr>
          <p:cNvPr id="10" name="TextBox 9">
            <a:extLst>
              <a:ext uri="{FF2B5EF4-FFF2-40B4-BE49-F238E27FC236}">
                <a16:creationId xmlns:a16="http://schemas.microsoft.com/office/drawing/2014/main" id="{BE6EFBF8-451D-4347-BFF3-908DEDFAB32D}"/>
              </a:ext>
            </a:extLst>
          </p:cNvPr>
          <p:cNvSpPr txBox="1"/>
          <p:nvPr/>
        </p:nvSpPr>
        <p:spPr>
          <a:xfrm>
            <a:off x="987065" y="4478189"/>
            <a:ext cx="10439400" cy="1938992"/>
          </a:xfrm>
          <a:prstGeom prst="rect">
            <a:avLst/>
          </a:prstGeom>
          <a:noFill/>
        </p:spPr>
        <p:txBody>
          <a:bodyPr wrap="square" rtlCol="0">
            <a:spAutoFit/>
          </a:bodyPr>
          <a:lstStyle/>
          <a:p>
            <a:pPr marL="342900" indent="-342900">
              <a:buFont typeface="Arial" panose="020B0604020202020204" pitchFamily="34" charset="0"/>
              <a:buChar char="•"/>
            </a:pPr>
            <a:r>
              <a:rPr lang="en-US" sz="2000" dirty="0">
                <a:solidFill>
                  <a:srgbClr val="000000"/>
                </a:solidFill>
              </a:rPr>
              <a:t>They are no outliers present.</a:t>
            </a:r>
          </a:p>
          <a:p>
            <a:pPr marL="342900" indent="-342900">
              <a:buFont typeface="Arial" panose="020B0604020202020204" pitchFamily="34" charset="0"/>
              <a:buChar char="•"/>
            </a:pPr>
            <a:r>
              <a:rPr lang="en-US" sz="2000" dirty="0">
                <a:solidFill>
                  <a:srgbClr val="000000"/>
                </a:solidFill>
              </a:rPr>
              <a:t>Spread of data is in between 594 - 963.57</a:t>
            </a:r>
          </a:p>
          <a:p>
            <a:pPr marL="342900" indent="-342900">
              <a:buFont typeface="Arial" panose="020B0604020202020204" pitchFamily="34" charset="0"/>
              <a:buChar char="•"/>
            </a:pPr>
            <a:r>
              <a:rPr lang="en-US" sz="2000" dirty="0">
                <a:solidFill>
                  <a:srgbClr val="000000"/>
                </a:solidFill>
              </a:rPr>
              <a:t>Median is around 779.5</a:t>
            </a:r>
          </a:p>
          <a:p>
            <a:pPr marL="342900" indent="-342900">
              <a:buFont typeface="Arial" panose="020B0604020202020204" pitchFamily="34" charset="0"/>
              <a:buChar char="•"/>
            </a:pPr>
            <a:r>
              <a:rPr lang="en-US" sz="2000" dirty="0">
                <a:solidFill>
                  <a:srgbClr val="000000"/>
                </a:solidFill>
              </a:rPr>
              <a:t>It has almost two gaussians.</a:t>
            </a:r>
          </a:p>
          <a:p>
            <a:pPr marL="342900" indent="-342900">
              <a:buFont typeface="Arial" panose="020B0604020202020204" pitchFamily="34" charset="0"/>
              <a:buChar char="•"/>
            </a:pPr>
            <a:r>
              <a:rPr lang="en-US" sz="2000" dirty="0">
                <a:solidFill>
                  <a:srgbClr val="000000"/>
                </a:solidFill>
              </a:rPr>
              <a:t>We can see, </a:t>
            </a:r>
            <a:r>
              <a:rPr lang="en-US" sz="2000" dirty="0" err="1">
                <a:solidFill>
                  <a:srgbClr val="000000"/>
                </a:solidFill>
              </a:rPr>
              <a:t>Fineaggregate</a:t>
            </a:r>
            <a:r>
              <a:rPr lang="en-US" sz="2000" dirty="0">
                <a:solidFill>
                  <a:srgbClr val="000000"/>
                </a:solidFill>
              </a:rPr>
              <a:t> is almost showing normal distribution.</a:t>
            </a:r>
          </a:p>
          <a:p>
            <a:endParaRPr lang="en-US" sz="2000" dirty="0">
              <a:solidFill>
                <a:srgbClr val="000000"/>
              </a:solidFill>
            </a:endParaRPr>
          </a:p>
        </p:txBody>
      </p:sp>
      <p:pic>
        <p:nvPicPr>
          <p:cNvPr id="3" name="Picture 2">
            <a:extLst>
              <a:ext uri="{FF2B5EF4-FFF2-40B4-BE49-F238E27FC236}">
                <a16:creationId xmlns:a16="http://schemas.microsoft.com/office/drawing/2014/main" id="{39FE7D1A-9516-4EC3-AE2D-21F333F9DFC9}"/>
              </a:ext>
            </a:extLst>
          </p:cNvPr>
          <p:cNvPicPr>
            <a:picLocks noChangeAspect="1"/>
          </p:cNvPicPr>
          <p:nvPr/>
        </p:nvPicPr>
        <p:blipFill>
          <a:blip r:embed="rId2"/>
          <a:stretch>
            <a:fillRect/>
          </a:stretch>
        </p:blipFill>
        <p:spPr>
          <a:xfrm>
            <a:off x="1382394" y="914400"/>
            <a:ext cx="4073525" cy="2966720"/>
          </a:xfrm>
          <a:prstGeom prst="rect">
            <a:avLst/>
          </a:prstGeom>
        </p:spPr>
      </p:pic>
      <p:pic>
        <p:nvPicPr>
          <p:cNvPr id="4" name="Picture 3">
            <a:extLst>
              <a:ext uri="{FF2B5EF4-FFF2-40B4-BE49-F238E27FC236}">
                <a16:creationId xmlns:a16="http://schemas.microsoft.com/office/drawing/2014/main" id="{94AA75B1-B740-48BB-A05D-FB8CAFF02D73}"/>
              </a:ext>
            </a:extLst>
          </p:cNvPr>
          <p:cNvPicPr>
            <a:picLocks noChangeAspect="1"/>
          </p:cNvPicPr>
          <p:nvPr/>
        </p:nvPicPr>
        <p:blipFill>
          <a:blip r:embed="rId3"/>
          <a:stretch>
            <a:fillRect/>
          </a:stretch>
        </p:blipFill>
        <p:spPr>
          <a:xfrm>
            <a:off x="6817360" y="914400"/>
            <a:ext cx="4446545" cy="2966720"/>
          </a:xfrm>
          <a:prstGeom prst="rect">
            <a:avLst/>
          </a:prstGeom>
        </p:spPr>
      </p:pic>
    </p:spTree>
    <p:extLst>
      <p:ext uri="{BB962C8B-B14F-4D97-AF65-F5344CB8AC3E}">
        <p14:creationId xmlns:p14="http://schemas.microsoft.com/office/powerpoint/2010/main" val="18389334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6C8696E3-A040-4133-B4E4-9B048B3AA138}"/>
              </a:ext>
            </a:extLst>
          </p:cNvPr>
          <p:cNvSpPr>
            <a:spLocks noGrp="1"/>
          </p:cNvSpPr>
          <p:nvPr>
            <p:ph type="title"/>
          </p:nvPr>
        </p:nvSpPr>
        <p:spPr>
          <a:xfrm>
            <a:off x="838200" y="243840"/>
            <a:ext cx="10515600" cy="670560"/>
          </a:xfrm>
        </p:spPr>
        <p:txBody>
          <a:bodyPr>
            <a:normAutofit/>
          </a:bodyPr>
          <a:lstStyle/>
          <a:p>
            <a:pPr algn="ctr"/>
            <a:r>
              <a:rPr lang="en-US" sz="2800" dirty="0">
                <a:solidFill>
                  <a:srgbClr val="000000"/>
                </a:solidFill>
                <a:latin typeface="+mn-lt"/>
              </a:rPr>
              <a:t>Check the distribution for </a:t>
            </a:r>
            <a:r>
              <a:rPr lang="en-IN" sz="2800" dirty="0">
                <a:solidFill>
                  <a:srgbClr val="000000"/>
                </a:solidFill>
                <a:latin typeface="+mn-lt"/>
              </a:rPr>
              <a:t>age</a:t>
            </a:r>
          </a:p>
        </p:txBody>
      </p:sp>
      <p:sp>
        <p:nvSpPr>
          <p:cNvPr id="10" name="TextBox 9">
            <a:extLst>
              <a:ext uri="{FF2B5EF4-FFF2-40B4-BE49-F238E27FC236}">
                <a16:creationId xmlns:a16="http://schemas.microsoft.com/office/drawing/2014/main" id="{BE6EFBF8-451D-4347-BFF3-908DEDFAB32D}"/>
              </a:ext>
            </a:extLst>
          </p:cNvPr>
          <p:cNvSpPr txBox="1"/>
          <p:nvPr/>
        </p:nvSpPr>
        <p:spPr>
          <a:xfrm>
            <a:off x="987065" y="4478189"/>
            <a:ext cx="10439400" cy="1631216"/>
          </a:xfrm>
          <a:prstGeom prst="rect">
            <a:avLst/>
          </a:prstGeom>
          <a:noFill/>
        </p:spPr>
        <p:txBody>
          <a:bodyPr wrap="square" rtlCol="0">
            <a:spAutoFit/>
          </a:bodyPr>
          <a:lstStyle/>
          <a:p>
            <a:pPr marL="342900" indent="-342900">
              <a:buFont typeface="Arial" panose="020B0604020202020204" pitchFamily="34" charset="0"/>
              <a:buChar char="•"/>
            </a:pPr>
            <a:r>
              <a:rPr lang="en-US" sz="2000" dirty="0">
                <a:solidFill>
                  <a:srgbClr val="000000"/>
                </a:solidFill>
              </a:rPr>
              <a:t>They are no outliers present.</a:t>
            </a:r>
          </a:p>
          <a:p>
            <a:pPr marL="342900" indent="-342900">
              <a:buFont typeface="Arial" panose="020B0604020202020204" pitchFamily="34" charset="0"/>
              <a:buChar char="•"/>
            </a:pPr>
            <a:r>
              <a:rPr lang="en-US" sz="2000" dirty="0">
                <a:solidFill>
                  <a:srgbClr val="000000"/>
                </a:solidFill>
              </a:rPr>
              <a:t>Spread of data is in between 1 - 129.5</a:t>
            </a:r>
          </a:p>
          <a:p>
            <a:pPr marL="342900" indent="-342900">
              <a:buFont typeface="Arial" panose="020B0604020202020204" pitchFamily="34" charset="0"/>
              <a:buChar char="•"/>
            </a:pPr>
            <a:r>
              <a:rPr lang="en-US" sz="2000" dirty="0">
                <a:solidFill>
                  <a:srgbClr val="000000"/>
                </a:solidFill>
              </a:rPr>
              <a:t>Median is around 28.</a:t>
            </a:r>
          </a:p>
          <a:p>
            <a:pPr marL="342900" indent="-342900">
              <a:buFont typeface="Arial" panose="020B0604020202020204" pitchFamily="34" charset="0"/>
              <a:buChar char="•"/>
            </a:pPr>
            <a:r>
              <a:rPr lang="en-US" sz="2000" dirty="0">
                <a:solidFill>
                  <a:srgbClr val="000000"/>
                </a:solidFill>
              </a:rPr>
              <a:t>It has multiple gaussians.</a:t>
            </a:r>
          </a:p>
          <a:p>
            <a:pPr marL="342900" indent="-342900">
              <a:buFont typeface="Arial" panose="020B0604020202020204" pitchFamily="34" charset="0"/>
              <a:buChar char="•"/>
            </a:pPr>
            <a:r>
              <a:rPr lang="en-US" sz="2000" dirty="0">
                <a:solidFill>
                  <a:srgbClr val="000000"/>
                </a:solidFill>
              </a:rPr>
              <a:t>We can see, Age is showing right skewed distribution.</a:t>
            </a:r>
          </a:p>
        </p:txBody>
      </p:sp>
      <p:pic>
        <p:nvPicPr>
          <p:cNvPr id="2" name="Picture 1">
            <a:extLst>
              <a:ext uri="{FF2B5EF4-FFF2-40B4-BE49-F238E27FC236}">
                <a16:creationId xmlns:a16="http://schemas.microsoft.com/office/drawing/2014/main" id="{64BF6D68-D1BA-41EC-AB62-B6AD7F394187}"/>
              </a:ext>
            </a:extLst>
          </p:cNvPr>
          <p:cNvPicPr>
            <a:picLocks noChangeAspect="1"/>
          </p:cNvPicPr>
          <p:nvPr/>
        </p:nvPicPr>
        <p:blipFill>
          <a:blip r:embed="rId2"/>
          <a:stretch>
            <a:fillRect/>
          </a:stretch>
        </p:blipFill>
        <p:spPr>
          <a:xfrm>
            <a:off x="1351914" y="914400"/>
            <a:ext cx="4276725" cy="2976880"/>
          </a:xfrm>
          <a:prstGeom prst="rect">
            <a:avLst/>
          </a:prstGeom>
        </p:spPr>
      </p:pic>
      <p:pic>
        <p:nvPicPr>
          <p:cNvPr id="5" name="Picture 4">
            <a:extLst>
              <a:ext uri="{FF2B5EF4-FFF2-40B4-BE49-F238E27FC236}">
                <a16:creationId xmlns:a16="http://schemas.microsoft.com/office/drawing/2014/main" id="{DBC800BB-AB67-49DC-BE47-B77E08DAAF97}"/>
              </a:ext>
            </a:extLst>
          </p:cNvPr>
          <p:cNvPicPr>
            <a:picLocks noChangeAspect="1"/>
          </p:cNvPicPr>
          <p:nvPr/>
        </p:nvPicPr>
        <p:blipFill>
          <a:blip r:embed="rId3"/>
          <a:stretch>
            <a:fillRect/>
          </a:stretch>
        </p:blipFill>
        <p:spPr>
          <a:xfrm>
            <a:off x="6563363" y="914400"/>
            <a:ext cx="4194807" cy="3098800"/>
          </a:xfrm>
          <a:prstGeom prst="rect">
            <a:avLst/>
          </a:prstGeom>
        </p:spPr>
      </p:pic>
    </p:spTree>
    <p:extLst>
      <p:ext uri="{BB962C8B-B14F-4D97-AF65-F5344CB8AC3E}">
        <p14:creationId xmlns:p14="http://schemas.microsoft.com/office/powerpoint/2010/main" val="25850120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5D2867-30F8-493A-80DF-6B0CA7F7F1EF}"/>
              </a:ext>
            </a:extLst>
          </p:cNvPr>
          <p:cNvSpPr>
            <a:spLocks noGrp="1"/>
          </p:cNvSpPr>
          <p:nvPr>
            <p:ph type="title"/>
          </p:nvPr>
        </p:nvSpPr>
        <p:spPr>
          <a:xfrm>
            <a:off x="838200" y="0"/>
            <a:ext cx="10515600" cy="452278"/>
          </a:xfrm>
        </p:spPr>
        <p:txBody>
          <a:bodyPr>
            <a:normAutofit/>
          </a:bodyPr>
          <a:lstStyle/>
          <a:p>
            <a:pPr algn="ctr"/>
            <a:r>
              <a:rPr lang="en-IN" sz="2400" b="0" i="0" dirty="0">
                <a:solidFill>
                  <a:srgbClr val="000000"/>
                </a:solidFill>
                <a:effectLst/>
                <a:latin typeface="+mn-lt"/>
              </a:rPr>
              <a:t>Relationship between independent features</a:t>
            </a:r>
            <a:endParaRPr lang="en-IN" sz="2400" dirty="0">
              <a:latin typeface="+mn-lt"/>
            </a:endParaRPr>
          </a:p>
        </p:txBody>
      </p:sp>
      <p:pic>
        <p:nvPicPr>
          <p:cNvPr id="3074" name="Picture 2">
            <a:extLst>
              <a:ext uri="{FF2B5EF4-FFF2-40B4-BE49-F238E27FC236}">
                <a16:creationId xmlns:a16="http://schemas.microsoft.com/office/drawing/2014/main" id="{D0078686-7694-46D2-BCD4-00A8C6680D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44240" y="452279"/>
            <a:ext cx="4907280" cy="254197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660634EF-7BA8-4C13-B9D8-D829C6DCBB9F}"/>
              </a:ext>
            </a:extLst>
          </p:cNvPr>
          <p:cNvSpPr txBox="1"/>
          <p:nvPr/>
        </p:nvSpPr>
        <p:spPr>
          <a:xfrm>
            <a:off x="398780" y="2994257"/>
            <a:ext cx="11191240" cy="3970318"/>
          </a:xfrm>
          <a:prstGeom prst="rect">
            <a:avLst/>
          </a:prstGeom>
          <a:noFill/>
        </p:spPr>
        <p:txBody>
          <a:bodyPr wrap="square">
            <a:spAutoFit/>
          </a:bodyPr>
          <a:lstStyle/>
          <a:p>
            <a:r>
              <a:rPr lang="en-US" dirty="0"/>
              <a:t>1.Cement vs other independent attributes: This attribute does not have any significant relation with slag, ash, </a:t>
            </a:r>
            <a:r>
              <a:rPr lang="en-US" dirty="0" err="1"/>
              <a:t>water,superplasticizer</a:t>
            </a:r>
            <a:r>
              <a:rPr lang="en-US" dirty="0"/>
              <a:t>, </a:t>
            </a:r>
            <a:r>
              <a:rPr lang="en-US" dirty="0" err="1"/>
              <a:t>coarseaggregate,fineaggregate</a:t>
            </a:r>
            <a:r>
              <a:rPr lang="en-US" dirty="0"/>
              <a:t> and age.</a:t>
            </a:r>
          </a:p>
          <a:p>
            <a:r>
              <a:rPr lang="en-US" dirty="0"/>
              <a:t>2.Slag vs other independent attributes: This attribute also does not have any significant relation with cement, ash, water, superplasticizer, </a:t>
            </a:r>
            <a:r>
              <a:rPr lang="en-US" dirty="0" err="1"/>
              <a:t>coarseaggregate,fineaggregate</a:t>
            </a:r>
            <a:r>
              <a:rPr lang="en-US" dirty="0"/>
              <a:t> and age.</a:t>
            </a:r>
          </a:p>
          <a:p>
            <a:r>
              <a:rPr lang="en-US" dirty="0"/>
              <a:t>3.Ash vs other independent attributes: This attribute also does not have any significant relation with cement, water, superplasticizer, </a:t>
            </a:r>
            <a:r>
              <a:rPr lang="en-US" dirty="0" err="1"/>
              <a:t>coarseaggregate,fineaggregate</a:t>
            </a:r>
            <a:r>
              <a:rPr lang="en-US" dirty="0"/>
              <a:t> and age.</a:t>
            </a:r>
          </a:p>
          <a:p>
            <a:r>
              <a:rPr lang="en-US" dirty="0"/>
              <a:t>4.Water vs other independent attributes: This attribute have negative linear relationship with superplasticizer and </a:t>
            </a:r>
            <a:r>
              <a:rPr lang="en-US" dirty="0" err="1"/>
              <a:t>fineaggregate</a:t>
            </a:r>
            <a:r>
              <a:rPr lang="en-US" dirty="0"/>
              <a:t>. It does not have any significant relationship with other independent </a:t>
            </a:r>
            <a:r>
              <a:rPr lang="en-US" dirty="0" err="1"/>
              <a:t>atributes</a:t>
            </a:r>
            <a:r>
              <a:rPr lang="en-US" dirty="0"/>
              <a:t>.</a:t>
            </a:r>
          </a:p>
          <a:p>
            <a:r>
              <a:rPr lang="en-US" dirty="0"/>
              <a:t>5.Superplasticizer vs other independent </a:t>
            </a:r>
            <a:r>
              <a:rPr lang="en-US" dirty="0" err="1"/>
              <a:t>attributes:This</a:t>
            </a:r>
            <a:r>
              <a:rPr lang="en-US" dirty="0"/>
              <a:t> attribute have negative linear relationship with water only. It does not have any significant relationship with other independent attributes.</a:t>
            </a:r>
          </a:p>
          <a:p>
            <a:r>
              <a:rPr lang="en-US" dirty="0"/>
              <a:t>6.Coarseaggregate vs other independent </a:t>
            </a:r>
            <a:r>
              <a:rPr lang="en-US" dirty="0" err="1"/>
              <a:t>attributes:This</a:t>
            </a:r>
            <a:r>
              <a:rPr lang="en-US" dirty="0"/>
              <a:t> attribute also does not have any significant relation with any other attributes.</a:t>
            </a:r>
          </a:p>
          <a:p>
            <a:r>
              <a:rPr lang="en-US" dirty="0"/>
              <a:t>7.Fineaggregate vs other independent </a:t>
            </a:r>
            <a:r>
              <a:rPr lang="en-US" dirty="0" err="1"/>
              <a:t>attributes:It</a:t>
            </a:r>
            <a:r>
              <a:rPr lang="en-US" dirty="0"/>
              <a:t> has negative linear relationship with water. It does not have any significant relation with any other attributes.</a:t>
            </a:r>
            <a:endParaRPr lang="en-IN" dirty="0"/>
          </a:p>
        </p:txBody>
      </p:sp>
    </p:spTree>
    <p:extLst>
      <p:ext uri="{BB962C8B-B14F-4D97-AF65-F5344CB8AC3E}">
        <p14:creationId xmlns:p14="http://schemas.microsoft.com/office/powerpoint/2010/main" val="1112122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F57467-E547-4633-83E9-E821BF1AC26A}"/>
              </a:ext>
            </a:extLst>
          </p:cNvPr>
          <p:cNvSpPr>
            <a:spLocks noGrp="1"/>
          </p:cNvSpPr>
          <p:nvPr>
            <p:ph type="title"/>
          </p:nvPr>
        </p:nvSpPr>
        <p:spPr>
          <a:xfrm>
            <a:off x="838200" y="388900"/>
            <a:ext cx="10515600" cy="292138"/>
          </a:xfrm>
        </p:spPr>
        <p:txBody>
          <a:bodyPr>
            <a:normAutofit fontScale="90000"/>
          </a:bodyPr>
          <a:lstStyle/>
          <a:p>
            <a:pPr algn="ctr"/>
            <a:r>
              <a:rPr lang="en-IN" sz="3100" dirty="0">
                <a:latin typeface="+mn-lt"/>
              </a:rPr>
              <a:t> Check Co-relation between features</a:t>
            </a:r>
            <a:br>
              <a:rPr lang="en-IN" sz="3200" dirty="0">
                <a:latin typeface="+mn-lt"/>
              </a:rPr>
            </a:br>
            <a:endParaRPr lang="en-IN" sz="3200" dirty="0">
              <a:latin typeface="+mn-lt"/>
            </a:endParaRPr>
          </a:p>
        </p:txBody>
      </p:sp>
      <p:sp>
        <p:nvSpPr>
          <p:cNvPr id="3" name="TextBox 2">
            <a:extLst>
              <a:ext uri="{FF2B5EF4-FFF2-40B4-BE49-F238E27FC236}">
                <a16:creationId xmlns:a16="http://schemas.microsoft.com/office/drawing/2014/main" id="{EAE1A848-CE52-4C26-AC35-34EBDE3FBAE3}"/>
              </a:ext>
            </a:extLst>
          </p:cNvPr>
          <p:cNvSpPr txBox="1"/>
          <p:nvPr/>
        </p:nvSpPr>
        <p:spPr>
          <a:xfrm>
            <a:off x="980388" y="5218035"/>
            <a:ext cx="10515600" cy="1077218"/>
          </a:xfrm>
          <a:prstGeom prst="rect">
            <a:avLst/>
          </a:prstGeom>
          <a:noFill/>
        </p:spPr>
        <p:txBody>
          <a:bodyPr wrap="square" rtlCol="0">
            <a:spAutoFit/>
          </a:bodyPr>
          <a:lstStyle/>
          <a:p>
            <a:pPr marL="285750" indent="-285750" algn="l">
              <a:buFont typeface="Arial" panose="020B0604020202020204" pitchFamily="34" charset="0"/>
              <a:buChar char="•"/>
            </a:pPr>
            <a:r>
              <a:rPr lang="en-US" sz="1600" b="0" i="0" dirty="0">
                <a:solidFill>
                  <a:srgbClr val="000000"/>
                </a:solidFill>
                <a:effectLst/>
                <a:latin typeface="Helvetica Neue"/>
              </a:rPr>
              <a:t>Strength shows positive relationship with age, superplasticizer, slag and cement</a:t>
            </a:r>
          </a:p>
          <a:p>
            <a:pPr marL="285750" indent="-285750" algn="l">
              <a:buFont typeface="Arial" panose="020B0604020202020204" pitchFamily="34" charset="0"/>
              <a:buChar char="•"/>
            </a:pPr>
            <a:r>
              <a:rPr lang="en-US" sz="1600" b="0" i="0" dirty="0">
                <a:solidFill>
                  <a:srgbClr val="000000"/>
                </a:solidFill>
                <a:effectLst/>
                <a:latin typeface="Helvetica Neue"/>
              </a:rPr>
              <a:t>Ash and superplasticizer are positively correlated with each other.</a:t>
            </a:r>
          </a:p>
          <a:p>
            <a:pPr marL="285750" indent="-285750" algn="l">
              <a:buFont typeface="Arial" panose="020B0604020202020204" pitchFamily="34" charset="0"/>
              <a:buChar char="•"/>
            </a:pPr>
            <a:r>
              <a:rPr lang="en-US" sz="1600" b="0" i="0" dirty="0">
                <a:solidFill>
                  <a:srgbClr val="000000"/>
                </a:solidFill>
                <a:effectLst/>
                <a:latin typeface="Helvetica Neue"/>
              </a:rPr>
              <a:t>Water shows significant negative relationship with superplasticizer and </a:t>
            </a:r>
            <a:r>
              <a:rPr lang="en-US" sz="1600" b="0" i="0" dirty="0" err="1">
                <a:solidFill>
                  <a:srgbClr val="000000"/>
                </a:solidFill>
                <a:effectLst/>
                <a:latin typeface="Helvetica Neue"/>
              </a:rPr>
              <a:t>fineaggregate</a:t>
            </a:r>
            <a:r>
              <a:rPr lang="en-US" sz="1600" b="0" i="0" dirty="0">
                <a:solidFill>
                  <a:srgbClr val="000000"/>
                </a:solidFill>
                <a:effectLst/>
                <a:latin typeface="Helvetica Neue"/>
              </a:rPr>
              <a:t>. It also shows some kind of positive relationship with slag and age.</a:t>
            </a:r>
            <a:endParaRPr lang="en-IN" sz="2000" dirty="0"/>
          </a:p>
        </p:txBody>
      </p:sp>
      <p:pic>
        <p:nvPicPr>
          <p:cNvPr id="5" name="Picture 4">
            <a:extLst>
              <a:ext uri="{FF2B5EF4-FFF2-40B4-BE49-F238E27FC236}">
                <a16:creationId xmlns:a16="http://schemas.microsoft.com/office/drawing/2014/main" id="{7075C7B9-3A3B-4BF2-91E2-88C20A98E990}"/>
              </a:ext>
            </a:extLst>
          </p:cNvPr>
          <p:cNvPicPr>
            <a:picLocks noChangeAspect="1"/>
          </p:cNvPicPr>
          <p:nvPr/>
        </p:nvPicPr>
        <p:blipFill>
          <a:blip r:embed="rId2"/>
          <a:stretch>
            <a:fillRect/>
          </a:stretch>
        </p:blipFill>
        <p:spPr>
          <a:xfrm>
            <a:off x="2003999" y="681037"/>
            <a:ext cx="8084881" cy="4307523"/>
          </a:xfrm>
          <a:prstGeom prst="rect">
            <a:avLst/>
          </a:prstGeom>
        </p:spPr>
      </p:pic>
    </p:spTree>
    <p:extLst>
      <p:ext uri="{BB962C8B-B14F-4D97-AF65-F5344CB8AC3E}">
        <p14:creationId xmlns:p14="http://schemas.microsoft.com/office/powerpoint/2010/main" val="7422917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C9C13E-9579-4672-B0C2-1642BFA7E16E}"/>
              </a:ext>
            </a:extLst>
          </p:cNvPr>
          <p:cNvSpPr>
            <a:spLocks noGrp="1"/>
          </p:cNvSpPr>
          <p:nvPr>
            <p:ph type="title"/>
          </p:nvPr>
        </p:nvSpPr>
        <p:spPr>
          <a:xfrm>
            <a:off x="838200" y="299138"/>
            <a:ext cx="10515600" cy="624689"/>
          </a:xfrm>
        </p:spPr>
        <p:txBody>
          <a:bodyPr>
            <a:normAutofit/>
          </a:bodyPr>
          <a:lstStyle/>
          <a:p>
            <a:r>
              <a:rPr lang="en-IN" sz="2800" dirty="0">
                <a:latin typeface="+mn-lt"/>
              </a:rPr>
              <a:t>Type of Machine Learning Problem</a:t>
            </a:r>
          </a:p>
        </p:txBody>
      </p:sp>
      <p:sp>
        <p:nvSpPr>
          <p:cNvPr id="7" name="TextBox 6">
            <a:extLst>
              <a:ext uri="{FF2B5EF4-FFF2-40B4-BE49-F238E27FC236}">
                <a16:creationId xmlns:a16="http://schemas.microsoft.com/office/drawing/2014/main" id="{68A7BC6D-08F1-4D17-8B65-2C1AC3B22E2D}"/>
              </a:ext>
            </a:extLst>
          </p:cNvPr>
          <p:cNvSpPr txBox="1"/>
          <p:nvPr/>
        </p:nvSpPr>
        <p:spPr>
          <a:xfrm>
            <a:off x="838200" y="1119224"/>
            <a:ext cx="10515600" cy="923330"/>
          </a:xfrm>
          <a:prstGeom prst="rect">
            <a:avLst/>
          </a:prstGeom>
          <a:noFill/>
        </p:spPr>
        <p:txBody>
          <a:bodyPr wrap="square">
            <a:spAutoFit/>
          </a:bodyPr>
          <a:lstStyle/>
          <a:p>
            <a:pPr marL="285750" indent="-285750">
              <a:buFont typeface="Arial" panose="020B0604020202020204" pitchFamily="34" charset="0"/>
              <a:buChar char="•"/>
            </a:pPr>
            <a:r>
              <a:rPr lang="en-US" dirty="0"/>
              <a:t>The machine learning problem is a supervised learning model.</a:t>
            </a:r>
          </a:p>
          <a:p>
            <a:pPr marL="285750" indent="-285750">
              <a:buFont typeface="Arial" panose="020B0604020202020204" pitchFamily="34" charset="0"/>
              <a:buChar char="•"/>
            </a:pPr>
            <a:r>
              <a:rPr lang="en-US" dirty="0"/>
              <a:t>It is a Regression problem as we are predicting a continuous numerical value i.e., Concrete Compressive Strength.</a:t>
            </a:r>
            <a:endParaRPr lang="en-IN" dirty="0"/>
          </a:p>
        </p:txBody>
      </p:sp>
      <p:sp>
        <p:nvSpPr>
          <p:cNvPr id="9" name="TextBox 8">
            <a:extLst>
              <a:ext uri="{FF2B5EF4-FFF2-40B4-BE49-F238E27FC236}">
                <a16:creationId xmlns:a16="http://schemas.microsoft.com/office/drawing/2014/main" id="{3708F8B2-AD99-4B8C-8B1C-DAA0B1E3AF45}"/>
              </a:ext>
            </a:extLst>
          </p:cNvPr>
          <p:cNvSpPr txBox="1"/>
          <p:nvPr/>
        </p:nvSpPr>
        <p:spPr>
          <a:xfrm>
            <a:off x="838200" y="2374315"/>
            <a:ext cx="6096000" cy="800219"/>
          </a:xfrm>
          <a:prstGeom prst="rect">
            <a:avLst/>
          </a:prstGeom>
          <a:noFill/>
        </p:spPr>
        <p:txBody>
          <a:bodyPr wrap="square">
            <a:spAutoFit/>
          </a:bodyPr>
          <a:lstStyle/>
          <a:p>
            <a:r>
              <a:rPr lang="en-IN" sz="2800" dirty="0"/>
              <a:t>Train Test Split</a:t>
            </a:r>
            <a:br>
              <a:rPr lang="en-IN" dirty="0"/>
            </a:br>
            <a:endParaRPr lang="en-IN" dirty="0"/>
          </a:p>
        </p:txBody>
      </p:sp>
      <p:sp>
        <p:nvSpPr>
          <p:cNvPr id="11" name="TextBox 10">
            <a:extLst>
              <a:ext uri="{FF2B5EF4-FFF2-40B4-BE49-F238E27FC236}">
                <a16:creationId xmlns:a16="http://schemas.microsoft.com/office/drawing/2014/main" id="{A5A809F9-2F1E-48E9-8DC0-4EF6AF8F7BA1}"/>
              </a:ext>
            </a:extLst>
          </p:cNvPr>
          <p:cNvSpPr txBox="1"/>
          <p:nvPr/>
        </p:nvSpPr>
        <p:spPr>
          <a:xfrm>
            <a:off x="838200" y="2967335"/>
            <a:ext cx="10002520" cy="923330"/>
          </a:xfrm>
          <a:prstGeom prst="rect">
            <a:avLst/>
          </a:prstGeom>
          <a:noFill/>
        </p:spPr>
        <p:txBody>
          <a:bodyPr wrap="square">
            <a:spAutoFit/>
          </a:bodyPr>
          <a:lstStyle/>
          <a:p>
            <a:pPr marL="285750" indent="-285750">
              <a:buFont typeface="Arial" panose="020B0604020202020204" pitchFamily="34" charset="0"/>
              <a:buChar char="•"/>
            </a:pPr>
            <a:r>
              <a:rPr lang="en-US" dirty="0"/>
              <a:t>First </a:t>
            </a:r>
            <a:r>
              <a:rPr lang="en-US" dirty="0" err="1"/>
              <a:t>standardised</a:t>
            </a:r>
            <a:r>
              <a:rPr lang="en-US" dirty="0"/>
              <a:t> the data using </a:t>
            </a:r>
            <a:r>
              <a:rPr lang="en-US" dirty="0" err="1"/>
              <a:t>StandardScaler</a:t>
            </a:r>
            <a:r>
              <a:rPr lang="en-US" dirty="0"/>
              <a:t>().</a:t>
            </a:r>
          </a:p>
          <a:p>
            <a:pPr marL="285750" indent="-285750">
              <a:buFont typeface="Arial" panose="020B0604020202020204" pitchFamily="34" charset="0"/>
              <a:buChar char="•"/>
            </a:pPr>
            <a:r>
              <a:rPr lang="en-US" dirty="0"/>
              <a:t>Then, split the data into training data (80%) and testing data (20%) using </a:t>
            </a:r>
            <a:r>
              <a:rPr lang="en-US" dirty="0" err="1"/>
              <a:t>train_test_split</a:t>
            </a:r>
            <a:r>
              <a:rPr lang="en-US" dirty="0"/>
              <a:t>() function from </a:t>
            </a:r>
            <a:r>
              <a:rPr lang="en-US" dirty="0" err="1"/>
              <a:t>sklearn</a:t>
            </a:r>
            <a:r>
              <a:rPr lang="en-US" dirty="0"/>
              <a:t> library.</a:t>
            </a:r>
          </a:p>
        </p:txBody>
      </p:sp>
      <p:sp>
        <p:nvSpPr>
          <p:cNvPr id="13" name="TextBox 12">
            <a:extLst>
              <a:ext uri="{FF2B5EF4-FFF2-40B4-BE49-F238E27FC236}">
                <a16:creationId xmlns:a16="http://schemas.microsoft.com/office/drawing/2014/main" id="{E4DE441E-4EAD-45D6-9150-158F11D7D942}"/>
              </a:ext>
            </a:extLst>
          </p:cNvPr>
          <p:cNvSpPr txBox="1"/>
          <p:nvPr/>
        </p:nvSpPr>
        <p:spPr>
          <a:xfrm>
            <a:off x="838200" y="4114353"/>
            <a:ext cx="6096000" cy="523220"/>
          </a:xfrm>
          <a:prstGeom prst="rect">
            <a:avLst/>
          </a:prstGeom>
          <a:noFill/>
        </p:spPr>
        <p:txBody>
          <a:bodyPr wrap="square">
            <a:spAutoFit/>
          </a:bodyPr>
          <a:lstStyle/>
          <a:p>
            <a:r>
              <a:rPr lang="en-IN" sz="2800" dirty="0"/>
              <a:t>Evaluation Metrics</a:t>
            </a:r>
          </a:p>
        </p:txBody>
      </p:sp>
      <p:sp>
        <p:nvSpPr>
          <p:cNvPr id="15" name="TextBox 14">
            <a:extLst>
              <a:ext uri="{FF2B5EF4-FFF2-40B4-BE49-F238E27FC236}">
                <a16:creationId xmlns:a16="http://schemas.microsoft.com/office/drawing/2014/main" id="{BAD18D51-1C00-49F0-B691-100DAFF6878A}"/>
              </a:ext>
            </a:extLst>
          </p:cNvPr>
          <p:cNvSpPr txBox="1"/>
          <p:nvPr/>
        </p:nvSpPr>
        <p:spPr>
          <a:xfrm>
            <a:off x="1016000" y="4785710"/>
            <a:ext cx="10099040" cy="1200329"/>
          </a:xfrm>
          <a:prstGeom prst="rect">
            <a:avLst/>
          </a:prstGeom>
          <a:noFill/>
        </p:spPr>
        <p:txBody>
          <a:bodyPr wrap="square">
            <a:spAutoFit/>
          </a:bodyPr>
          <a:lstStyle/>
          <a:p>
            <a:pPr marL="285750" indent="-285750">
              <a:buFont typeface="Arial" panose="020B0604020202020204" pitchFamily="34" charset="0"/>
              <a:buChar char="•"/>
            </a:pPr>
            <a:r>
              <a:rPr lang="en-US" dirty="0"/>
              <a:t>Root Mean Squared Error (RMSE)</a:t>
            </a:r>
          </a:p>
          <a:p>
            <a:pPr marL="285750" indent="-285750">
              <a:buFont typeface="Arial" panose="020B0604020202020204" pitchFamily="34" charset="0"/>
              <a:buChar char="•"/>
            </a:pPr>
            <a:r>
              <a:rPr lang="en-US" dirty="0"/>
              <a:t>Mean Squared Error (MSE)</a:t>
            </a:r>
          </a:p>
          <a:p>
            <a:pPr marL="285750" indent="-285750">
              <a:buFont typeface="Arial" panose="020B0604020202020204" pitchFamily="34" charset="0"/>
              <a:buChar char="•"/>
            </a:pPr>
            <a:r>
              <a:rPr lang="en-US" dirty="0"/>
              <a:t>Mean Absolute Error (MAE)</a:t>
            </a:r>
          </a:p>
          <a:p>
            <a:pPr marL="285750" indent="-285750">
              <a:buFont typeface="Arial" panose="020B0604020202020204" pitchFamily="34" charset="0"/>
              <a:buChar char="•"/>
            </a:pPr>
            <a:r>
              <a:rPr lang="en-US" dirty="0"/>
              <a:t>Coefficient of Determination (R square)</a:t>
            </a:r>
          </a:p>
        </p:txBody>
      </p:sp>
    </p:spTree>
    <p:extLst>
      <p:ext uri="{BB962C8B-B14F-4D97-AF65-F5344CB8AC3E}">
        <p14:creationId xmlns:p14="http://schemas.microsoft.com/office/powerpoint/2010/main" val="7422645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113AFC-4CAA-4DDB-B0B7-404B06D6270E}"/>
              </a:ext>
            </a:extLst>
          </p:cNvPr>
          <p:cNvSpPr>
            <a:spLocks noGrp="1"/>
          </p:cNvSpPr>
          <p:nvPr>
            <p:ph type="title"/>
          </p:nvPr>
        </p:nvSpPr>
        <p:spPr>
          <a:xfrm>
            <a:off x="838200" y="365126"/>
            <a:ext cx="10515600" cy="869786"/>
          </a:xfrm>
        </p:spPr>
        <p:txBody>
          <a:bodyPr/>
          <a:lstStyle/>
          <a:p>
            <a:pPr algn="ctr"/>
            <a:r>
              <a:rPr lang="en-IN" sz="2800" dirty="0">
                <a:solidFill>
                  <a:srgbClr val="000000"/>
                </a:solidFill>
                <a:latin typeface="+mn-lt"/>
              </a:rPr>
              <a:t>Machine Learning Regression Models</a:t>
            </a:r>
          </a:p>
        </p:txBody>
      </p:sp>
      <p:sp>
        <p:nvSpPr>
          <p:cNvPr id="3" name="Content Placeholder 2">
            <a:extLst>
              <a:ext uri="{FF2B5EF4-FFF2-40B4-BE49-F238E27FC236}">
                <a16:creationId xmlns:a16="http://schemas.microsoft.com/office/drawing/2014/main" id="{BDFF4435-4A99-4559-BBA9-B5AB49C242A7}"/>
              </a:ext>
            </a:extLst>
          </p:cNvPr>
          <p:cNvSpPr>
            <a:spLocks noGrp="1"/>
          </p:cNvSpPr>
          <p:nvPr>
            <p:ph idx="1"/>
          </p:nvPr>
        </p:nvSpPr>
        <p:spPr>
          <a:xfrm>
            <a:off x="838200" y="1571101"/>
            <a:ext cx="10515600" cy="3082179"/>
          </a:xfrm>
        </p:spPr>
        <p:txBody>
          <a:bodyPr>
            <a:normAutofit/>
          </a:bodyPr>
          <a:lstStyle/>
          <a:p>
            <a:r>
              <a:rPr lang="en-US" sz="2000" dirty="0"/>
              <a:t>Linear Regression</a:t>
            </a:r>
          </a:p>
          <a:p>
            <a:r>
              <a:rPr lang="en-US" sz="2000" dirty="0"/>
              <a:t>Lasso Regression</a:t>
            </a:r>
          </a:p>
          <a:p>
            <a:r>
              <a:rPr lang="en-US" sz="2000" dirty="0"/>
              <a:t>Ridge Regression</a:t>
            </a:r>
          </a:p>
          <a:p>
            <a:r>
              <a:rPr lang="en-US" sz="2000" dirty="0"/>
              <a:t>Decision Tree Regressor</a:t>
            </a:r>
          </a:p>
          <a:p>
            <a:r>
              <a:rPr lang="en-US" sz="2000" dirty="0"/>
              <a:t>Random Forest Regressor</a:t>
            </a:r>
          </a:p>
          <a:p>
            <a:r>
              <a:rPr lang="en-US" sz="2000" dirty="0"/>
              <a:t>KNN Regressor (</a:t>
            </a:r>
            <a:r>
              <a:rPr lang="en-US" sz="2000" dirty="0" err="1"/>
              <a:t>KNeighborsRegressor</a:t>
            </a:r>
            <a:r>
              <a:rPr lang="en-US" sz="2000" dirty="0"/>
              <a:t>)</a:t>
            </a:r>
          </a:p>
          <a:p>
            <a:r>
              <a:rPr lang="en-US" sz="2000" dirty="0"/>
              <a:t>SVM Regressor</a:t>
            </a:r>
            <a:endParaRPr lang="en-IN" sz="2000" dirty="0"/>
          </a:p>
        </p:txBody>
      </p:sp>
    </p:spTree>
    <p:extLst>
      <p:ext uri="{BB962C8B-B14F-4D97-AF65-F5344CB8AC3E}">
        <p14:creationId xmlns:p14="http://schemas.microsoft.com/office/powerpoint/2010/main" val="2977003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2CC75-9420-47CB-84DD-90A2CE09539F}"/>
              </a:ext>
            </a:extLst>
          </p:cNvPr>
          <p:cNvSpPr>
            <a:spLocks noGrp="1"/>
          </p:cNvSpPr>
          <p:nvPr>
            <p:ph type="ctrTitle"/>
          </p:nvPr>
        </p:nvSpPr>
        <p:spPr>
          <a:xfrm>
            <a:off x="1524000" y="2384981"/>
            <a:ext cx="9144000" cy="1583704"/>
          </a:xfrm>
        </p:spPr>
        <p:txBody>
          <a:bodyPr>
            <a:normAutofit fontScale="90000"/>
          </a:bodyPr>
          <a:lstStyle/>
          <a:p>
            <a:br>
              <a:rPr lang="en-US" sz="4000" dirty="0">
                <a:latin typeface="+mn-lt"/>
                <a:ea typeface="Verdana" panose="020B0604030504040204" pitchFamily="34" charset="0"/>
              </a:rPr>
            </a:br>
            <a:r>
              <a:rPr lang="en-IN" sz="4000" dirty="0">
                <a:latin typeface="+mn-lt"/>
              </a:rPr>
              <a:t>Estimation of Concrete Compressive Strength</a:t>
            </a:r>
            <a:br>
              <a:rPr lang="en-IN" sz="4400" b="1" dirty="0">
                <a:latin typeface="+mn-lt"/>
              </a:rPr>
            </a:br>
            <a:br>
              <a:rPr lang="en-IN" sz="1200" b="1" i="0" dirty="0">
                <a:solidFill>
                  <a:srgbClr val="24292F"/>
                </a:solidFill>
                <a:effectLst/>
                <a:latin typeface="-apple-system"/>
              </a:rPr>
            </a:br>
            <a:endParaRPr lang="en-IN" sz="4400" dirty="0">
              <a:latin typeface="+mn-lt"/>
              <a:ea typeface="Verdana" panose="020B0604030504040204" pitchFamily="34" charset="0"/>
            </a:endParaRPr>
          </a:p>
        </p:txBody>
      </p:sp>
      <p:sp>
        <p:nvSpPr>
          <p:cNvPr id="4" name="TextBox 3">
            <a:extLst>
              <a:ext uri="{FF2B5EF4-FFF2-40B4-BE49-F238E27FC236}">
                <a16:creationId xmlns:a16="http://schemas.microsoft.com/office/drawing/2014/main" id="{565A72D5-4F8D-4C3E-B73A-457282DFC130}"/>
              </a:ext>
            </a:extLst>
          </p:cNvPr>
          <p:cNvSpPr txBox="1"/>
          <p:nvPr/>
        </p:nvSpPr>
        <p:spPr>
          <a:xfrm>
            <a:off x="9068586" y="5161175"/>
            <a:ext cx="2733773" cy="646331"/>
          </a:xfrm>
          <a:prstGeom prst="rect">
            <a:avLst/>
          </a:prstGeom>
          <a:noFill/>
        </p:spPr>
        <p:txBody>
          <a:bodyPr wrap="square" rtlCol="0">
            <a:spAutoFit/>
          </a:bodyPr>
          <a:lstStyle/>
          <a:p>
            <a:r>
              <a:rPr lang="en-US" dirty="0"/>
              <a:t>Presented by,</a:t>
            </a:r>
          </a:p>
          <a:p>
            <a:r>
              <a:rPr lang="en-US" dirty="0"/>
              <a:t>Soujanya</a:t>
            </a:r>
            <a:endParaRPr lang="en-IN" dirty="0"/>
          </a:p>
        </p:txBody>
      </p:sp>
    </p:spTree>
    <p:extLst>
      <p:ext uri="{BB962C8B-B14F-4D97-AF65-F5344CB8AC3E}">
        <p14:creationId xmlns:p14="http://schemas.microsoft.com/office/powerpoint/2010/main" val="8982421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C2C211-7A9C-42F4-A37D-870D2C904C4D}"/>
              </a:ext>
            </a:extLst>
          </p:cNvPr>
          <p:cNvSpPr>
            <a:spLocks noGrp="1"/>
          </p:cNvSpPr>
          <p:nvPr>
            <p:ph type="title"/>
          </p:nvPr>
        </p:nvSpPr>
        <p:spPr>
          <a:xfrm>
            <a:off x="838200" y="365125"/>
            <a:ext cx="10515600" cy="756665"/>
          </a:xfrm>
        </p:spPr>
        <p:txBody>
          <a:bodyPr>
            <a:normAutofit/>
          </a:bodyPr>
          <a:lstStyle/>
          <a:p>
            <a:pPr algn="ctr"/>
            <a:r>
              <a:rPr lang="en-US" sz="2800" dirty="0">
                <a:latin typeface="+mn-lt"/>
              </a:rPr>
              <a:t>Plotting the coefficients for Linear, Lasso and Ridge models</a:t>
            </a:r>
            <a:endParaRPr lang="en-IN" sz="2800" dirty="0">
              <a:latin typeface="+mn-lt"/>
            </a:endParaRPr>
          </a:p>
        </p:txBody>
      </p:sp>
      <p:sp>
        <p:nvSpPr>
          <p:cNvPr id="6" name="TextBox 5">
            <a:extLst>
              <a:ext uri="{FF2B5EF4-FFF2-40B4-BE49-F238E27FC236}">
                <a16:creationId xmlns:a16="http://schemas.microsoft.com/office/drawing/2014/main" id="{FC298717-2317-4335-AACA-A20E1F631791}"/>
              </a:ext>
            </a:extLst>
          </p:cNvPr>
          <p:cNvSpPr txBox="1"/>
          <p:nvPr/>
        </p:nvSpPr>
        <p:spPr>
          <a:xfrm>
            <a:off x="989028" y="5561166"/>
            <a:ext cx="10440186" cy="369332"/>
          </a:xfrm>
          <a:prstGeom prst="rect">
            <a:avLst/>
          </a:prstGeom>
          <a:noFill/>
        </p:spPr>
        <p:txBody>
          <a:bodyPr wrap="square">
            <a:spAutoFit/>
          </a:bodyPr>
          <a:lstStyle/>
          <a:p>
            <a:r>
              <a:rPr lang="en-US" dirty="0"/>
              <a:t>The coefficients with Linear, Lasso and Ridge are almost same.</a:t>
            </a:r>
            <a:endParaRPr lang="en-IN" dirty="0"/>
          </a:p>
        </p:txBody>
      </p:sp>
      <p:pic>
        <p:nvPicPr>
          <p:cNvPr id="4" name="Content Placeholder 3">
            <a:extLst>
              <a:ext uri="{FF2B5EF4-FFF2-40B4-BE49-F238E27FC236}">
                <a16:creationId xmlns:a16="http://schemas.microsoft.com/office/drawing/2014/main" id="{E242EFC6-5457-4DF9-A06A-5A151E7F82E3}"/>
              </a:ext>
            </a:extLst>
          </p:cNvPr>
          <p:cNvPicPr>
            <a:picLocks noGrp="1" noChangeAspect="1"/>
          </p:cNvPicPr>
          <p:nvPr>
            <p:ph idx="1"/>
          </p:nvPr>
        </p:nvPicPr>
        <p:blipFill>
          <a:blip r:embed="rId2"/>
          <a:stretch>
            <a:fillRect/>
          </a:stretch>
        </p:blipFill>
        <p:spPr>
          <a:xfrm>
            <a:off x="1046480" y="1046479"/>
            <a:ext cx="10007599" cy="4257041"/>
          </a:xfrm>
          <a:prstGeom prst="rect">
            <a:avLst/>
          </a:prstGeom>
        </p:spPr>
      </p:pic>
    </p:spTree>
    <p:extLst>
      <p:ext uri="{BB962C8B-B14F-4D97-AF65-F5344CB8AC3E}">
        <p14:creationId xmlns:p14="http://schemas.microsoft.com/office/powerpoint/2010/main" val="25635154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C2C211-7A9C-42F4-A37D-870D2C904C4D}"/>
              </a:ext>
            </a:extLst>
          </p:cNvPr>
          <p:cNvSpPr>
            <a:spLocks noGrp="1"/>
          </p:cNvSpPr>
          <p:nvPr>
            <p:ph type="title"/>
          </p:nvPr>
        </p:nvSpPr>
        <p:spPr>
          <a:xfrm>
            <a:off x="838200" y="365125"/>
            <a:ext cx="10515600" cy="756665"/>
          </a:xfrm>
        </p:spPr>
        <p:txBody>
          <a:bodyPr>
            <a:normAutofit/>
          </a:bodyPr>
          <a:lstStyle/>
          <a:p>
            <a:pPr algn="ctr"/>
            <a:r>
              <a:rPr lang="en-US" sz="2800" dirty="0">
                <a:latin typeface="+mn-lt"/>
              </a:rPr>
              <a:t>Plotting the predictions for Linear, Lasso and Ridge models</a:t>
            </a:r>
            <a:endParaRPr lang="en-IN" sz="2800" dirty="0">
              <a:latin typeface="+mn-lt"/>
            </a:endParaRPr>
          </a:p>
        </p:txBody>
      </p:sp>
      <p:sp>
        <p:nvSpPr>
          <p:cNvPr id="6" name="TextBox 5">
            <a:extLst>
              <a:ext uri="{FF2B5EF4-FFF2-40B4-BE49-F238E27FC236}">
                <a16:creationId xmlns:a16="http://schemas.microsoft.com/office/drawing/2014/main" id="{FC298717-2317-4335-AACA-A20E1F631791}"/>
              </a:ext>
            </a:extLst>
          </p:cNvPr>
          <p:cNvSpPr txBox="1"/>
          <p:nvPr/>
        </p:nvSpPr>
        <p:spPr>
          <a:xfrm>
            <a:off x="913614" y="4697566"/>
            <a:ext cx="10440186" cy="646331"/>
          </a:xfrm>
          <a:prstGeom prst="rect">
            <a:avLst/>
          </a:prstGeom>
          <a:noFill/>
        </p:spPr>
        <p:txBody>
          <a:bodyPr wrap="square">
            <a:spAutoFit/>
          </a:bodyPr>
          <a:lstStyle/>
          <a:p>
            <a:r>
              <a:rPr lang="en-US" dirty="0"/>
              <a:t>By observing at the graphs between predicted and true values of the target variable, we can conclude that Linear, Lasso and Ridge Regression perform well as the predictions are closer to the actual values.</a:t>
            </a:r>
            <a:endParaRPr lang="en-IN" dirty="0"/>
          </a:p>
        </p:txBody>
      </p:sp>
      <p:pic>
        <p:nvPicPr>
          <p:cNvPr id="3" name="Picture 2">
            <a:extLst>
              <a:ext uri="{FF2B5EF4-FFF2-40B4-BE49-F238E27FC236}">
                <a16:creationId xmlns:a16="http://schemas.microsoft.com/office/drawing/2014/main" id="{1AF30063-84F7-46AC-A4A0-B9CBFB8BB453}"/>
              </a:ext>
            </a:extLst>
          </p:cNvPr>
          <p:cNvPicPr>
            <a:picLocks noChangeAspect="1"/>
          </p:cNvPicPr>
          <p:nvPr/>
        </p:nvPicPr>
        <p:blipFill>
          <a:blip r:embed="rId2"/>
          <a:stretch>
            <a:fillRect/>
          </a:stretch>
        </p:blipFill>
        <p:spPr>
          <a:xfrm>
            <a:off x="1477010" y="1278175"/>
            <a:ext cx="9237980" cy="2939733"/>
          </a:xfrm>
          <a:prstGeom prst="rect">
            <a:avLst/>
          </a:prstGeom>
        </p:spPr>
      </p:pic>
    </p:spTree>
    <p:extLst>
      <p:ext uri="{BB962C8B-B14F-4D97-AF65-F5344CB8AC3E}">
        <p14:creationId xmlns:p14="http://schemas.microsoft.com/office/powerpoint/2010/main" val="26618979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C2C211-7A9C-42F4-A37D-870D2C904C4D}"/>
              </a:ext>
            </a:extLst>
          </p:cNvPr>
          <p:cNvSpPr>
            <a:spLocks noGrp="1"/>
          </p:cNvSpPr>
          <p:nvPr>
            <p:ph type="title"/>
          </p:nvPr>
        </p:nvSpPr>
        <p:spPr>
          <a:xfrm>
            <a:off x="838200" y="365125"/>
            <a:ext cx="10515600" cy="756665"/>
          </a:xfrm>
        </p:spPr>
        <p:txBody>
          <a:bodyPr>
            <a:normAutofit/>
          </a:bodyPr>
          <a:lstStyle/>
          <a:p>
            <a:pPr algn="ctr"/>
            <a:r>
              <a:rPr lang="en-US" sz="2800" dirty="0">
                <a:latin typeface="+mn-lt"/>
              </a:rPr>
              <a:t>Feature importance's for Decision Tree and Random Forest</a:t>
            </a:r>
            <a:endParaRPr lang="en-IN" sz="2800" dirty="0">
              <a:latin typeface="+mn-lt"/>
            </a:endParaRPr>
          </a:p>
        </p:txBody>
      </p:sp>
      <p:sp>
        <p:nvSpPr>
          <p:cNvPr id="6" name="TextBox 5">
            <a:extLst>
              <a:ext uri="{FF2B5EF4-FFF2-40B4-BE49-F238E27FC236}">
                <a16:creationId xmlns:a16="http://schemas.microsoft.com/office/drawing/2014/main" id="{FC298717-2317-4335-AACA-A20E1F631791}"/>
              </a:ext>
            </a:extLst>
          </p:cNvPr>
          <p:cNvSpPr txBox="1"/>
          <p:nvPr/>
        </p:nvSpPr>
        <p:spPr>
          <a:xfrm>
            <a:off x="1116814" y="5229539"/>
            <a:ext cx="10440186" cy="646331"/>
          </a:xfrm>
          <a:prstGeom prst="rect">
            <a:avLst/>
          </a:prstGeom>
          <a:noFill/>
        </p:spPr>
        <p:txBody>
          <a:bodyPr wrap="square">
            <a:spAutoFit/>
          </a:bodyPr>
          <a:lstStyle/>
          <a:p>
            <a:r>
              <a:rPr lang="en-US" dirty="0"/>
              <a:t>We can see that cement and age are treated as the most important features by tree based models. Ash, coarseaggregate and </a:t>
            </a:r>
            <a:r>
              <a:rPr lang="en-US" dirty="0" err="1"/>
              <a:t>fineaggregate</a:t>
            </a:r>
            <a:r>
              <a:rPr lang="en-US" dirty="0"/>
              <a:t> are least important factors when predicting the strength of concrete.</a:t>
            </a:r>
            <a:endParaRPr lang="en-IN" dirty="0"/>
          </a:p>
        </p:txBody>
      </p:sp>
      <p:pic>
        <p:nvPicPr>
          <p:cNvPr id="4" name="Picture 3">
            <a:extLst>
              <a:ext uri="{FF2B5EF4-FFF2-40B4-BE49-F238E27FC236}">
                <a16:creationId xmlns:a16="http://schemas.microsoft.com/office/drawing/2014/main" id="{BD84654F-1175-443D-93C2-A306B9C255E8}"/>
              </a:ext>
            </a:extLst>
          </p:cNvPr>
          <p:cNvPicPr>
            <a:picLocks noChangeAspect="1"/>
          </p:cNvPicPr>
          <p:nvPr/>
        </p:nvPicPr>
        <p:blipFill>
          <a:blip r:embed="rId2"/>
          <a:stretch>
            <a:fillRect/>
          </a:stretch>
        </p:blipFill>
        <p:spPr>
          <a:xfrm>
            <a:off x="2613660" y="982130"/>
            <a:ext cx="7231380" cy="4247409"/>
          </a:xfrm>
          <a:prstGeom prst="rect">
            <a:avLst/>
          </a:prstGeom>
        </p:spPr>
      </p:pic>
    </p:spTree>
    <p:extLst>
      <p:ext uri="{BB962C8B-B14F-4D97-AF65-F5344CB8AC3E}">
        <p14:creationId xmlns:p14="http://schemas.microsoft.com/office/powerpoint/2010/main" val="31308440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D722E0-1F45-42C4-9C58-55C48D4E07DF}"/>
              </a:ext>
            </a:extLst>
          </p:cNvPr>
          <p:cNvSpPr>
            <a:spLocks noGrp="1"/>
          </p:cNvSpPr>
          <p:nvPr>
            <p:ph type="title"/>
          </p:nvPr>
        </p:nvSpPr>
        <p:spPr>
          <a:xfrm>
            <a:off x="838201" y="396940"/>
            <a:ext cx="10515600" cy="539848"/>
          </a:xfrm>
        </p:spPr>
        <p:txBody>
          <a:bodyPr>
            <a:normAutofit fontScale="90000"/>
          </a:bodyPr>
          <a:lstStyle/>
          <a:p>
            <a:r>
              <a:rPr lang="en-IN" sz="2800" dirty="0">
                <a:latin typeface="+mn-lt"/>
              </a:rPr>
              <a:t>Performance</a:t>
            </a:r>
            <a:r>
              <a:rPr lang="en-IN" sz="4400" dirty="0">
                <a:solidFill>
                  <a:schemeClr val="accent6">
                    <a:lumMod val="50000"/>
                  </a:schemeClr>
                </a:solidFill>
              </a:rPr>
              <a:t> </a:t>
            </a:r>
            <a:r>
              <a:rPr lang="en-IN" sz="2800" dirty="0">
                <a:latin typeface="+mn-lt"/>
              </a:rPr>
              <a:t>of Models </a:t>
            </a:r>
            <a:br>
              <a:rPr lang="en-US" sz="4400" dirty="0">
                <a:solidFill>
                  <a:schemeClr val="accent6">
                    <a:lumMod val="50000"/>
                  </a:schemeClr>
                </a:solidFill>
              </a:rPr>
            </a:br>
            <a:endParaRPr lang="en-IN" dirty="0"/>
          </a:p>
        </p:txBody>
      </p:sp>
      <p:pic>
        <p:nvPicPr>
          <p:cNvPr id="8" name="Picture 7">
            <a:extLst>
              <a:ext uri="{FF2B5EF4-FFF2-40B4-BE49-F238E27FC236}">
                <a16:creationId xmlns:a16="http://schemas.microsoft.com/office/drawing/2014/main" id="{BBF83973-5711-445A-A3ED-BFFBE7EF5520}"/>
              </a:ext>
            </a:extLst>
          </p:cNvPr>
          <p:cNvPicPr>
            <a:picLocks noChangeAspect="1"/>
          </p:cNvPicPr>
          <p:nvPr/>
        </p:nvPicPr>
        <p:blipFill rotWithShape="1">
          <a:blip r:embed="rId2"/>
          <a:srcRect l="14500" t="54224" r="32166" b="9931"/>
          <a:stretch/>
        </p:blipFill>
        <p:spPr>
          <a:xfrm>
            <a:off x="1361440" y="855393"/>
            <a:ext cx="9550399" cy="2743345"/>
          </a:xfrm>
          <a:prstGeom prst="rect">
            <a:avLst/>
          </a:prstGeom>
        </p:spPr>
      </p:pic>
      <p:sp>
        <p:nvSpPr>
          <p:cNvPr id="13" name="TextBox 12">
            <a:extLst>
              <a:ext uri="{FF2B5EF4-FFF2-40B4-BE49-F238E27FC236}">
                <a16:creationId xmlns:a16="http://schemas.microsoft.com/office/drawing/2014/main" id="{BD6E3454-2826-43E3-AB5C-1678DF9E3B4F}"/>
              </a:ext>
            </a:extLst>
          </p:cNvPr>
          <p:cNvSpPr txBox="1"/>
          <p:nvPr/>
        </p:nvSpPr>
        <p:spPr>
          <a:xfrm>
            <a:off x="838199" y="3517458"/>
            <a:ext cx="10515602" cy="2862322"/>
          </a:xfrm>
          <a:prstGeom prst="rect">
            <a:avLst/>
          </a:prstGeom>
          <a:noFill/>
        </p:spPr>
        <p:txBody>
          <a:bodyPr wrap="square">
            <a:spAutoFit/>
          </a:bodyPr>
          <a:lstStyle/>
          <a:p>
            <a:pPr marL="285750" indent="-285750">
              <a:buFont typeface="Arial" panose="020B0604020202020204" pitchFamily="34" charset="0"/>
              <a:buChar char="•"/>
            </a:pPr>
            <a:r>
              <a:rPr lang="en-US" dirty="0"/>
              <a:t>The accuracy scores for training data are almost similar in linear, lasso and ridge regression.</a:t>
            </a:r>
          </a:p>
          <a:p>
            <a:pPr marL="285750" indent="-285750">
              <a:buFont typeface="Arial" panose="020B0604020202020204" pitchFamily="34" charset="0"/>
              <a:buChar char="•"/>
            </a:pPr>
            <a:r>
              <a:rPr lang="en-US" dirty="0"/>
              <a:t>The accuracy scores for testing data are almost same in linear, lasso and ridge regression.</a:t>
            </a:r>
          </a:p>
          <a:p>
            <a:pPr marL="285750" indent="-285750">
              <a:buFont typeface="Arial" panose="020B0604020202020204" pitchFamily="34" charset="0"/>
              <a:buChar char="•"/>
            </a:pPr>
            <a:r>
              <a:rPr lang="en-US" dirty="0"/>
              <a:t>In Decision tree, the dataset is performing 99% accurately in training data. Training score is better than test score.</a:t>
            </a:r>
          </a:p>
          <a:p>
            <a:pPr marL="285750" indent="-285750">
              <a:buFont typeface="Arial" panose="020B0604020202020204" pitchFamily="34" charset="0"/>
              <a:buChar char="•"/>
            </a:pPr>
            <a:r>
              <a:rPr lang="en-US" dirty="0"/>
              <a:t>In Random Forest, the dataset is performing 98% accurately in training data. Training score is better than test score.</a:t>
            </a:r>
          </a:p>
          <a:p>
            <a:pPr marL="285750" indent="-285750">
              <a:buFont typeface="Arial" panose="020B0604020202020204" pitchFamily="34" charset="0"/>
              <a:buChar char="•"/>
            </a:pPr>
            <a:r>
              <a:rPr lang="en-US" dirty="0"/>
              <a:t>In KNN regressor, the dataset is performing 89% accurately in training data. Training score is better than test score.</a:t>
            </a:r>
          </a:p>
          <a:p>
            <a:pPr marL="285750" indent="-285750">
              <a:buFont typeface="Arial" panose="020B0604020202020204" pitchFamily="34" charset="0"/>
              <a:buChar char="•"/>
            </a:pPr>
            <a:r>
              <a:rPr lang="en-US" dirty="0"/>
              <a:t>In SVM regressor, there is a slight difference in training score and testing score. Training score is better than test score.</a:t>
            </a:r>
            <a:endParaRPr lang="en-IN" dirty="0"/>
          </a:p>
        </p:txBody>
      </p:sp>
    </p:spTree>
    <p:extLst>
      <p:ext uri="{BB962C8B-B14F-4D97-AF65-F5344CB8AC3E}">
        <p14:creationId xmlns:p14="http://schemas.microsoft.com/office/powerpoint/2010/main" val="21144030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C2C211-7A9C-42F4-A37D-870D2C904C4D}"/>
              </a:ext>
            </a:extLst>
          </p:cNvPr>
          <p:cNvSpPr>
            <a:spLocks noGrp="1"/>
          </p:cNvSpPr>
          <p:nvPr>
            <p:ph type="title"/>
          </p:nvPr>
        </p:nvSpPr>
        <p:spPr>
          <a:xfrm>
            <a:off x="838200" y="277077"/>
            <a:ext cx="10515600" cy="646332"/>
          </a:xfrm>
        </p:spPr>
        <p:txBody>
          <a:bodyPr>
            <a:normAutofit fontScale="90000"/>
          </a:bodyPr>
          <a:lstStyle/>
          <a:p>
            <a:pPr algn="ctr"/>
            <a:r>
              <a:rPr lang="en-US" sz="2800" dirty="0">
                <a:latin typeface="+mn-lt"/>
              </a:rPr>
              <a:t>Compare RMSE for Different Models before and after Hyper parameter tuning</a:t>
            </a:r>
            <a:endParaRPr lang="en-IN" sz="2800" dirty="0">
              <a:latin typeface="+mn-lt"/>
            </a:endParaRPr>
          </a:p>
        </p:txBody>
      </p:sp>
      <p:sp>
        <p:nvSpPr>
          <p:cNvPr id="6" name="TextBox 5">
            <a:extLst>
              <a:ext uri="{FF2B5EF4-FFF2-40B4-BE49-F238E27FC236}">
                <a16:creationId xmlns:a16="http://schemas.microsoft.com/office/drawing/2014/main" id="{FC298717-2317-4335-AACA-A20E1F631791}"/>
              </a:ext>
            </a:extLst>
          </p:cNvPr>
          <p:cNvSpPr txBox="1"/>
          <p:nvPr/>
        </p:nvSpPr>
        <p:spPr>
          <a:xfrm>
            <a:off x="530859" y="5248446"/>
            <a:ext cx="10440186" cy="1477328"/>
          </a:xfrm>
          <a:prstGeom prst="rect">
            <a:avLst/>
          </a:prstGeom>
          <a:noFill/>
        </p:spPr>
        <p:txBody>
          <a:bodyPr wrap="square">
            <a:spAutoFit/>
          </a:bodyPr>
          <a:lstStyle/>
          <a:p>
            <a:pPr marL="285750" indent="-285750">
              <a:buFont typeface="Arial" panose="020B0604020202020204" pitchFamily="34" charset="0"/>
              <a:buChar char="•"/>
            </a:pPr>
            <a:r>
              <a:rPr lang="en-US" dirty="0"/>
              <a:t>We can observe that the RMSE scores of </a:t>
            </a:r>
            <a:r>
              <a:rPr lang="en-US" dirty="0" err="1"/>
              <a:t>RandomForestRegressor</a:t>
            </a:r>
            <a:r>
              <a:rPr lang="en-US" dirty="0"/>
              <a:t> before and after hyperparameter tuning is less. </a:t>
            </a:r>
          </a:p>
          <a:p>
            <a:pPr marL="285750" indent="-285750">
              <a:buFont typeface="Arial" panose="020B0604020202020204" pitchFamily="34" charset="0"/>
              <a:buChar char="•"/>
            </a:pPr>
            <a:r>
              <a:rPr lang="en-US" dirty="0"/>
              <a:t>The accuracy score of </a:t>
            </a:r>
            <a:r>
              <a:rPr lang="en-US" dirty="0" err="1"/>
              <a:t>RandomForestRegressor</a:t>
            </a:r>
            <a:r>
              <a:rPr lang="en-US" b="1" dirty="0"/>
              <a:t> </a:t>
            </a:r>
            <a:r>
              <a:rPr lang="en-US" dirty="0"/>
              <a:t>is 89% highest among other algorithms, so we use the </a:t>
            </a:r>
            <a:r>
              <a:rPr lang="en-US" b="1" dirty="0" err="1"/>
              <a:t>RandomForestRegressor</a:t>
            </a:r>
            <a:r>
              <a:rPr lang="en-US" b="1" dirty="0"/>
              <a:t> model. </a:t>
            </a:r>
          </a:p>
          <a:p>
            <a:pPr marL="285750" indent="-285750">
              <a:buFont typeface="Arial" panose="020B0604020202020204" pitchFamily="34" charset="0"/>
              <a:buChar char="•"/>
            </a:pPr>
            <a:r>
              <a:rPr lang="en-US" dirty="0"/>
              <a:t>Also, </a:t>
            </a:r>
            <a:r>
              <a:rPr lang="en-US" dirty="0" err="1"/>
              <a:t>RandomForestRegressor</a:t>
            </a:r>
            <a:r>
              <a:rPr lang="en-US" dirty="0"/>
              <a:t> gives less error rate RMSE is 5.03.</a:t>
            </a:r>
            <a:endParaRPr lang="en-IN" dirty="0"/>
          </a:p>
        </p:txBody>
      </p:sp>
      <p:pic>
        <p:nvPicPr>
          <p:cNvPr id="3" name="Picture 2">
            <a:extLst>
              <a:ext uri="{FF2B5EF4-FFF2-40B4-BE49-F238E27FC236}">
                <a16:creationId xmlns:a16="http://schemas.microsoft.com/office/drawing/2014/main" id="{1FCA7B79-1963-4072-8A35-E57DF8BF70F3}"/>
              </a:ext>
            </a:extLst>
          </p:cNvPr>
          <p:cNvPicPr>
            <a:picLocks noChangeAspect="1"/>
          </p:cNvPicPr>
          <p:nvPr/>
        </p:nvPicPr>
        <p:blipFill>
          <a:blip r:embed="rId3"/>
          <a:stretch>
            <a:fillRect/>
          </a:stretch>
        </p:blipFill>
        <p:spPr>
          <a:xfrm>
            <a:off x="632459" y="1095585"/>
            <a:ext cx="5463541" cy="4126656"/>
          </a:xfrm>
          <a:prstGeom prst="rect">
            <a:avLst/>
          </a:prstGeom>
        </p:spPr>
      </p:pic>
      <p:pic>
        <p:nvPicPr>
          <p:cNvPr id="5" name="Picture 4">
            <a:extLst>
              <a:ext uri="{FF2B5EF4-FFF2-40B4-BE49-F238E27FC236}">
                <a16:creationId xmlns:a16="http://schemas.microsoft.com/office/drawing/2014/main" id="{1E923C85-AB45-4209-A85B-40FF58CCABD0}"/>
              </a:ext>
            </a:extLst>
          </p:cNvPr>
          <p:cNvPicPr>
            <a:picLocks noChangeAspect="1"/>
          </p:cNvPicPr>
          <p:nvPr/>
        </p:nvPicPr>
        <p:blipFill>
          <a:blip r:embed="rId4"/>
          <a:stretch>
            <a:fillRect/>
          </a:stretch>
        </p:blipFill>
        <p:spPr>
          <a:xfrm>
            <a:off x="6177282" y="1121790"/>
            <a:ext cx="5859780" cy="4126656"/>
          </a:xfrm>
          <a:prstGeom prst="rect">
            <a:avLst/>
          </a:prstGeom>
        </p:spPr>
      </p:pic>
    </p:spTree>
    <p:extLst>
      <p:ext uri="{BB962C8B-B14F-4D97-AF65-F5344CB8AC3E}">
        <p14:creationId xmlns:p14="http://schemas.microsoft.com/office/powerpoint/2010/main" val="17271106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pic>
        <p:nvPicPr>
          <p:cNvPr id="116" name="Google Shape;116;p16"/>
          <p:cNvPicPr preferRelativeResize="0"/>
          <p:nvPr/>
        </p:nvPicPr>
        <p:blipFill rotWithShape="1">
          <a:blip r:embed="rId3">
            <a:alphaModFix/>
          </a:blip>
          <a:srcRect/>
          <a:stretch/>
        </p:blipFill>
        <p:spPr>
          <a:xfrm>
            <a:off x="6466516" y="1850749"/>
            <a:ext cx="4465643" cy="2834317"/>
          </a:xfrm>
          <a:prstGeom prst="rect">
            <a:avLst/>
          </a:prstGeom>
          <a:noFill/>
          <a:ln>
            <a:noFill/>
          </a:ln>
        </p:spPr>
      </p:pic>
      <p:sp>
        <p:nvSpPr>
          <p:cNvPr id="117" name="Google Shape;117;p16"/>
          <p:cNvSpPr txBox="1"/>
          <p:nvPr/>
        </p:nvSpPr>
        <p:spPr>
          <a:xfrm>
            <a:off x="1244600" y="2997200"/>
            <a:ext cx="3661836" cy="76944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4400">
                <a:solidFill>
                  <a:srgbClr val="C00000"/>
                </a:solidFill>
                <a:latin typeface="Libre Baskerville"/>
                <a:ea typeface="Libre Baskerville"/>
                <a:cs typeface="Libre Baskerville"/>
                <a:sym typeface="Libre Baskerville"/>
              </a:rPr>
              <a:t>THANK YOU</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1548BF2-3EA8-4981-8F1A-D83F70F3BFD3}"/>
              </a:ext>
            </a:extLst>
          </p:cNvPr>
          <p:cNvSpPr txBox="1"/>
          <p:nvPr/>
        </p:nvSpPr>
        <p:spPr>
          <a:xfrm>
            <a:off x="867266" y="766732"/>
            <a:ext cx="10737130" cy="5632311"/>
          </a:xfrm>
          <a:prstGeom prst="rect">
            <a:avLst/>
          </a:prstGeom>
          <a:noFill/>
        </p:spPr>
        <p:txBody>
          <a:bodyPr wrap="square">
            <a:spAutoFit/>
          </a:bodyPr>
          <a:lstStyle/>
          <a:p>
            <a:pPr algn="l"/>
            <a:r>
              <a:rPr lang="en-IN" sz="2400" i="0" dirty="0">
                <a:solidFill>
                  <a:srgbClr val="000000"/>
                </a:solidFill>
                <a:effectLst/>
              </a:rPr>
              <a:t>Abstract</a:t>
            </a:r>
          </a:p>
          <a:p>
            <a:pPr algn="l"/>
            <a:endParaRPr lang="en-IN" sz="2400" i="0" dirty="0">
              <a:solidFill>
                <a:srgbClr val="000000"/>
              </a:solidFill>
              <a:effectLst/>
            </a:endParaRPr>
          </a:p>
          <a:p>
            <a:pPr algn="l"/>
            <a:r>
              <a:rPr lang="en-US" sz="2000" dirty="0"/>
              <a:t>	Concrete is the most important material in civil engineering. Knowing the compressive strength of concrete is very important when constructing a building or a bridge. The concrete compressive strength is a highly nonlinear function of age and ingredients. Thus, using Machine Learning to predict the Strength could be useful in generating a combination of ingredients which result in high Strength.</a:t>
            </a:r>
          </a:p>
          <a:p>
            <a:endParaRPr lang="en-US" sz="2000" dirty="0"/>
          </a:p>
          <a:p>
            <a:endParaRPr lang="en-US" sz="2000" dirty="0"/>
          </a:p>
          <a:p>
            <a:r>
              <a:rPr lang="en-IN" sz="2400" dirty="0">
                <a:solidFill>
                  <a:srgbClr val="000000"/>
                </a:solidFill>
              </a:rPr>
              <a:t>Problem Statement</a:t>
            </a:r>
          </a:p>
          <a:p>
            <a:endParaRPr lang="en-IN" sz="2800" dirty="0"/>
          </a:p>
          <a:p>
            <a:pPr algn="l"/>
            <a:r>
              <a:rPr lang="en-US" sz="2000" dirty="0"/>
              <a:t>	Predicting Compressive Strength of Concrete given its age and quantitative measurements of ingredients.</a:t>
            </a:r>
          </a:p>
          <a:p>
            <a:endParaRPr lang="en-IN" sz="2000" dirty="0"/>
          </a:p>
          <a:p>
            <a:endParaRPr lang="en-IN" sz="2800" dirty="0"/>
          </a:p>
          <a:p>
            <a:endParaRPr lang="en-IN" sz="3200" dirty="0"/>
          </a:p>
        </p:txBody>
      </p:sp>
    </p:spTree>
    <p:extLst>
      <p:ext uri="{BB962C8B-B14F-4D97-AF65-F5344CB8AC3E}">
        <p14:creationId xmlns:p14="http://schemas.microsoft.com/office/powerpoint/2010/main" val="15428852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AB66F2-C65F-477D-AB44-BE19DEC888C4}"/>
              </a:ext>
            </a:extLst>
          </p:cNvPr>
          <p:cNvSpPr>
            <a:spLocks noGrp="1"/>
          </p:cNvSpPr>
          <p:nvPr>
            <p:ph type="title"/>
          </p:nvPr>
        </p:nvSpPr>
        <p:spPr/>
        <p:txBody>
          <a:bodyPr>
            <a:normAutofit/>
          </a:bodyPr>
          <a:lstStyle/>
          <a:p>
            <a:pPr algn="ctr"/>
            <a:r>
              <a:rPr lang="en-IN" sz="3200" i="0" dirty="0">
                <a:solidFill>
                  <a:srgbClr val="000000"/>
                </a:solidFill>
                <a:effectLst/>
                <a:latin typeface="+mn-lt"/>
              </a:rPr>
              <a:t>Insights From Data</a:t>
            </a:r>
            <a:br>
              <a:rPr lang="en-IN" sz="3200" i="0" dirty="0">
                <a:solidFill>
                  <a:srgbClr val="000000"/>
                </a:solidFill>
                <a:effectLst/>
                <a:latin typeface="+mn-lt"/>
              </a:rPr>
            </a:br>
            <a:endParaRPr lang="en-IN" sz="3200" dirty="0">
              <a:latin typeface="+mn-lt"/>
            </a:endParaRPr>
          </a:p>
        </p:txBody>
      </p:sp>
      <p:sp>
        <p:nvSpPr>
          <p:cNvPr id="3" name="Content Placeholder 2">
            <a:extLst>
              <a:ext uri="{FF2B5EF4-FFF2-40B4-BE49-F238E27FC236}">
                <a16:creationId xmlns:a16="http://schemas.microsoft.com/office/drawing/2014/main" id="{EA1E423B-B908-490E-BA1D-491FC0007EAD}"/>
              </a:ext>
            </a:extLst>
          </p:cNvPr>
          <p:cNvSpPr>
            <a:spLocks noGrp="1"/>
          </p:cNvSpPr>
          <p:nvPr>
            <p:ph idx="1"/>
          </p:nvPr>
        </p:nvSpPr>
        <p:spPr>
          <a:xfrm>
            <a:off x="6596109" y="1178351"/>
            <a:ext cx="5595892" cy="4892512"/>
          </a:xfrm>
        </p:spPr>
        <p:txBody>
          <a:bodyPr>
            <a:normAutofit lnSpcReduction="10000"/>
          </a:bodyPr>
          <a:lstStyle/>
          <a:p>
            <a:r>
              <a:rPr lang="en-US" sz="1600" dirty="0"/>
              <a:t>Number of instances(observations) – 1030</a:t>
            </a:r>
          </a:p>
          <a:p>
            <a:r>
              <a:rPr lang="en-US" sz="1600" dirty="0"/>
              <a:t>Number of attributes - 9</a:t>
            </a:r>
          </a:p>
          <a:p>
            <a:pPr>
              <a:buFont typeface="Arial" pitchFamily="34" charset="0"/>
              <a:buChar char="•"/>
            </a:pPr>
            <a:r>
              <a:rPr lang="en-IN" sz="1600" dirty="0"/>
              <a:t>There are 8 independent features and 1 dependent feature.</a:t>
            </a:r>
          </a:p>
          <a:p>
            <a:r>
              <a:rPr lang="en-IN" sz="1600" dirty="0"/>
              <a:t>Independent Features</a:t>
            </a:r>
          </a:p>
          <a:p>
            <a:pPr lvl="1">
              <a:buFont typeface="Arial" pitchFamily="34" charset="0"/>
              <a:buChar char="•"/>
            </a:pPr>
            <a:r>
              <a:rPr lang="en-IN" sz="1600" dirty="0"/>
              <a:t>  Cement</a:t>
            </a:r>
          </a:p>
          <a:p>
            <a:pPr lvl="1">
              <a:buFont typeface="Arial" pitchFamily="34" charset="0"/>
              <a:buChar char="•"/>
            </a:pPr>
            <a:r>
              <a:rPr lang="en-IN" sz="1600" dirty="0"/>
              <a:t>  Blast furnace Slag</a:t>
            </a:r>
          </a:p>
          <a:p>
            <a:pPr lvl="1">
              <a:buFont typeface="Arial" pitchFamily="34" charset="0"/>
              <a:buChar char="•"/>
            </a:pPr>
            <a:r>
              <a:rPr lang="en-IN" sz="1600" dirty="0"/>
              <a:t>  Fly Ash</a:t>
            </a:r>
          </a:p>
          <a:p>
            <a:pPr lvl="1">
              <a:buFont typeface="Arial" pitchFamily="34" charset="0"/>
              <a:buChar char="•"/>
            </a:pPr>
            <a:r>
              <a:rPr lang="en-IN" sz="1600" dirty="0"/>
              <a:t>  Water</a:t>
            </a:r>
          </a:p>
          <a:p>
            <a:pPr lvl="1">
              <a:buFont typeface="Arial" pitchFamily="34" charset="0"/>
              <a:buChar char="•"/>
            </a:pPr>
            <a:r>
              <a:rPr lang="en-IN" sz="1600" dirty="0"/>
              <a:t>  Super plasticizer</a:t>
            </a:r>
          </a:p>
          <a:p>
            <a:pPr lvl="1">
              <a:buFont typeface="Arial" pitchFamily="34" charset="0"/>
              <a:buChar char="•"/>
            </a:pPr>
            <a:r>
              <a:rPr lang="en-IN" sz="1600" dirty="0"/>
              <a:t>  </a:t>
            </a:r>
            <a:r>
              <a:rPr lang="en-IN" sz="1600" b="0" i="0" dirty="0">
                <a:solidFill>
                  <a:srgbClr val="000000"/>
                </a:solidFill>
                <a:effectLst/>
              </a:rPr>
              <a:t>Coarse Aggregate</a:t>
            </a:r>
            <a:endParaRPr lang="en-IN" sz="1600" dirty="0"/>
          </a:p>
          <a:p>
            <a:pPr lvl="1">
              <a:buFont typeface="Arial" pitchFamily="34" charset="0"/>
              <a:buChar char="•"/>
            </a:pPr>
            <a:r>
              <a:rPr lang="en-IN" sz="1600" dirty="0"/>
              <a:t>  </a:t>
            </a:r>
            <a:r>
              <a:rPr lang="en-IN" sz="1600" b="0" i="0" dirty="0">
                <a:solidFill>
                  <a:srgbClr val="000000"/>
                </a:solidFill>
                <a:effectLst/>
              </a:rPr>
              <a:t>Fine Aggregate</a:t>
            </a:r>
            <a:endParaRPr lang="en-IN" sz="1600" dirty="0"/>
          </a:p>
          <a:p>
            <a:pPr lvl="1">
              <a:buFont typeface="Arial" pitchFamily="34" charset="0"/>
              <a:buChar char="•"/>
            </a:pPr>
            <a:r>
              <a:rPr lang="en-IN" sz="1600" dirty="0"/>
              <a:t>  Age</a:t>
            </a:r>
          </a:p>
          <a:p>
            <a:r>
              <a:rPr lang="en-IN" sz="1600" dirty="0"/>
              <a:t>Dependent Feature</a:t>
            </a:r>
          </a:p>
          <a:p>
            <a:pPr marL="457200" lvl="2">
              <a:buFont typeface="Arial" pitchFamily="34" charset="0"/>
              <a:buChar char="•"/>
            </a:pPr>
            <a:r>
              <a:rPr lang="en-IN" sz="1600" dirty="0"/>
              <a:t>Concrete Compressive Strength</a:t>
            </a:r>
            <a:r>
              <a:rPr lang="en-US" sz="1600" dirty="0"/>
              <a:t> </a:t>
            </a:r>
          </a:p>
          <a:p>
            <a:pPr marL="57150" lvl="1" indent="-285750"/>
            <a:r>
              <a:rPr lang="en-US" sz="1600" dirty="0"/>
              <a:t>They are </a:t>
            </a:r>
            <a:r>
              <a:rPr lang="en-US" sz="1600" dirty="0">
                <a:highlight>
                  <a:srgbClr val="FFFF00"/>
                </a:highlight>
              </a:rPr>
              <a:t>no null values</a:t>
            </a:r>
            <a:r>
              <a:rPr lang="en-US" sz="1600" dirty="0"/>
              <a:t> present in the data.</a:t>
            </a:r>
          </a:p>
          <a:p>
            <a:pPr marL="0" lvl="1"/>
            <a:r>
              <a:rPr lang="en-US" sz="1600" b="0" i="0" dirty="0">
                <a:solidFill>
                  <a:srgbClr val="000000"/>
                </a:solidFill>
                <a:effectLst/>
              </a:rPr>
              <a:t>All the values are numeric</a:t>
            </a:r>
          </a:p>
          <a:p>
            <a:pPr marL="0" lvl="1"/>
            <a:r>
              <a:rPr lang="en-US" sz="1600" b="0" i="0" dirty="0">
                <a:solidFill>
                  <a:srgbClr val="000000"/>
                </a:solidFill>
                <a:effectLst/>
              </a:rPr>
              <a:t>All above features measured in kg/ 𝑚3  and Age (in days)</a:t>
            </a:r>
          </a:p>
          <a:p>
            <a:pPr marL="457200" lvl="2">
              <a:buFont typeface="Arial" pitchFamily="34" charset="0"/>
              <a:buChar char="•"/>
            </a:pPr>
            <a:endParaRPr lang="en-US" sz="1600" dirty="0"/>
          </a:p>
        </p:txBody>
      </p:sp>
      <p:pic>
        <p:nvPicPr>
          <p:cNvPr id="5" name="Picture 4">
            <a:extLst>
              <a:ext uri="{FF2B5EF4-FFF2-40B4-BE49-F238E27FC236}">
                <a16:creationId xmlns:a16="http://schemas.microsoft.com/office/drawing/2014/main" id="{B8CC5D39-E4D8-44EE-AF79-59ECFCC2C979}"/>
              </a:ext>
            </a:extLst>
          </p:cNvPr>
          <p:cNvPicPr>
            <a:picLocks noChangeAspect="1"/>
          </p:cNvPicPr>
          <p:nvPr/>
        </p:nvPicPr>
        <p:blipFill rotWithShape="1">
          <a:blip r:embed="rId2"/>
          <a:srcRect l="15774" t="33677" r="8222" b="16151"/>
          <a:stretch/>
        </p:blipFill>
        <p:spPr>
          <a:xfrm>
            <a:off x="197963" y="1178351"/>
            <a:ext cx="6398146" cy="4278252"/>
          </a:xfrm>
          <a:prstGeom prst="rect">
            <a:avLst/>
          </a:prstGeom>
        </p:spPr>
      </p:pic>
    </p:spTree>
    <p:extLst>
      <p:ext uri="{BB962C8B-B14F-4D97-AF65-F5344CB8AC3E}">
        <p14:creationId xmlns:p14="http://schemas.microsoft.com/office/powerpoint/2010/main" val="22378884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5B48E5-A966-488A-B5B0-2F6C5C41DA01}"/>
              </a:ext>
            </a:extLst>
          </p:cNvPr>
          <p:cNvSpPr>
            <a:spLocks noGrp="1"/>
          </p:cNvSpPr>
          <p:nvPr>
            <p:ph type="title"/>
          </p:nvPr>
        </p:nvSpPr>
        <p:spPr>
          <a:xfrm>
            <a:off x="838200" y="144756"/>
            <a:ext cx="10515600" cy="536281"/>
          </a:xfrm>
        </p:spPr>
        <p:txBody>
          <a:bodyPr/>
          <a:lstStyle/>
          <a:p>
            <a:pPr algn="ctr"/>
            <a:r>
              <a:rPr lang="en-IN" sz="3200" dirty="0">
                <a:solidFill>
                  <a:srgbClr val="000000"/>
                </a:solidFill>
                <a:latin typeface="+mn-lt"/>
              </a:rPr>
              <a:t>Detecting and Treating Outliers</a:t>
            </a:r>
          </a:p>
        </p:txBody>
      </p:sp>
      <p:sp>
        <p:nvSpPr>
          <p:cNvPr id="3" name="Content Placeholder 2">
            <a:extLst>
              <a:ext uri="{FF2B5EF4-FFF2-40B4-BE49-F238E27FC236}">
                <a16:creationId xmlns:a16="http://schemas.microsoft.com/office/drawing/2014/main" id="{DF442D4B-83B0-463B-96EA-3DAA28BB57EA}"/>
              </a:ext>
            </a:extLst>
          </p:cNvPr>
          <p:cNvSpPr>
            <a:spLocks noGrp="1"/>
          </p:cNvSpPr>
          <p:nvPr>
            <p:ph idx="1"/>
          </p:nvPr>
        </p:nvSpPr>
        <p:spPr>
          <a:xfrm>
            <a:off x="838200" y="830712"/>
            <a:ext cx="10515600" cy="5196575"/>
          </a:xfrm>
        </p:spPr>
        <p:txBody>
          <a:bodyPr/>
          <a:lstStyle/>
          <a:p>
            <a:r>
              <a:rPr lang="en-IN" sz="1400" dirty="0"/>
              <a:t>Used IQR (Inter Quartile Range) method to detect outliers in all features.</a:t>
            </a:r>
          </a:p>
          <a:p>
            <a:r>
              <a:rPr lang="en-US" sz="1400" dirty="0"/>
              <a:t>Identified outliers in</a:t>
            </a:r>
            <a:r>
              <a:rPr lang="en-IN" sz="1400" dirty="0"/>
              <a:t> </a:t>
            </a:r>
          </a:p>
          <a:p>
            <a:pPr lvl="1">
              <a:buFont typeface="Arial" pitchFamily="34" charset="0"/>
              <a:buChar char="•"/>
            </a:pPr>
            <a:r>
              <a:rPr lang="en-IN" sz="1400" dirty="0"/>
              <a:t>  Blast furnace slag</a:t>
            </a:r>
          </a:p>
          <a:p>
            <a:pPr lvl="1">
              <a:buFont typeface="Arial" pitchFamily="34" charset="0"/>
              <a:buChar char="•"/>
            </a:pPr>
            <a:r>
              <a:rPr lang="en-IN" sz="1400" dirty="0"/>
              <a:t>  Water</a:t>
            </a:r>
          </a:p>
          <a:p>
            <a:pPr lvl="1">
              <a:buFont typeface="Arial" pitchFamily="34" charset="0"/>
              <a:buChar char="•"/>
            </a:pPr>
            <a:r>
              <a:rPr lang="en-IN" sz="1400" dirty="0"/>
              <a:t>  Super plasticizer</a:t>
            </a:r>
          </a:p>
          <a:p>
            <a:pPr lvl="1">
              <a:buFont typeface="Arial" pitchFamily="34" charset="0"/>
              <a:buChar char="•"/>
            </a:pPr>
            <a:r>
              <a:rPr lang="en-IN" sz="1400" dirty="0"/>
              <a:t>  Fine aggregate</a:t>
            </a:r>
          </a:p>
          <a:p>
            <a:pPr lvl="1">
              <a:buFont typeface="Arial" pitchFamily="34" charset="0"/>
              <a:buChar char="•"/>
            </a:pPr>
            <a:r>
              <a:rPr lang="en-IN" sz="1400" dirty="0"/>
              <a:t>  Age</a:t>
            </a:r>
          </a:p>
          <a:p>
            <a:r>
              <a:rPr lang="en-IN" sz="1400" dirty="0"/>
              <a:t>Replaced the outliers in these features with their lower and upper bounds.</a:t>
            </a:r>
          </a:p>
          <a:p>
            <a:pPr marL="0" indent="0">
              <a:buNone/>
            </a:pPr>
            <a:endParaRPr lang="en-IN" sz="1600" dirty="0"/>
          </a:p>
        </p:txBody>
      </p:sp>
      <p:pic>
        <p:nvPicPr>
          <p:cNvPr id="5" name="Picture 4">
            <a:extLst>
              <a:ext uri="{FF2B5EF4-FFF2-40B4-BE49-F238E27FC236}">
                <a16:creationId xmlns:a16="http://schemas.microsoft.com/office/drawing/2014/main" id="{3F175A39-E874-4CF4-845F-8E2E3E689B4D}"/>
              </a:ext>
            </a:extLst>
          </p:cNvPr>
          <p:cNvPicPr>
            <a:picLocks noChangeAspect="1"/>
          </p:cNvPicPr>
          <p:nvPr/>
        </p:nvPicPr>
        <p:blipFill rotWithShape="1">
          <a:blip r:embed="rId2"/>
          <a:srcRect l="15624" t="27354" r="8996" b="9931"/>
          <a:stretch/>
        </p:blipFill>
        <p:spPr>
          <a:xfrm>
            <a:off x="838200" y="3063239"/>
            <a:ext cx="7486136" cy="3503468"/>
          </a:xfrm>
          <a:prstGeom prst="rect">
            <a:avLst/>
          </a:prstGeom>
        </p:spPr>
      </p:pic>
    </p:spTree>
    <p:extLst>
      <p:ext uri="{BB962C8B-B14F-4D97-AF65-F5344CB8AC3E}">
        <p14:creationId xmlns:p14="http://schemas.microsoft.com/office/powerpoint/2010/main" val="22382691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5B48E5-A966-488A-B5B0-2F6C5C41DA01}"/>
              </a:ext>
            </a:extLst>
          </p:cNvPr>
          <p:cNvSpPr>
            <a:spLocks noGrp="1"/>
          </p:cNvSpPr>
          <p:nvPr>
            <p:ph type="title"/>
          </p:nvPr>
        </p:nvSpPr>
        <p:spPr>
          <a:xfrm>
            <a:off x="838200" y="144756"/>
            <a:ext cx="10515600" cy="536281"/>
          </a:xfrm>
        </p:spPr>
        <p:txBody>
          <a:bodyPr/>
          <a:lstStyle/>
          <a:p>
            <a:pPr algn="ctr"/>
            <a:r>
              <a:rPr lang="en-IN" sz="3200" dirty="0">
                <a:solidFill>
                  <a:srgbClr val="000000"/>
                </a:solidFill>
                <a:latin typeface="+mn-lt"/>
              </a:rPr>
              <a:t>After Treating Outliers</a:t>
            </a:r>
          </a:p>
        </p:txBody>
      </p:sp>
      <p:pic>
        <p:nvPicPr>
          <p:cNvPr id="4" name="Content Placeholder 3">
            <a:extLst>
              <a:ext uri="{FF2B5EF4-FFF2-40B4-BE49-F238E27FC236}">
                <a16:creationId xmlns:a16="http://schemas.microsoft.com/office/drawing/2014/main" id="{B98C002E-173F-4641-A5CD-D1030E8A6153}"/>
              </a:ext>
            </a:extLst>
          </p:cNvPr>
          <p:cNvPicPr>
            <a:picLocks noGrp="1" noChangeAspect="1"/>
          </p:cNvPicPr>
          <p:nvPr>
            <p:ph idx="1"/>
          </p:nvPr>
        </p:nvPicPr>
        <p:blipFill>
          <a:blip r:embed="rId2"/>
          <a:stretch>
            <a:fillRect/>
          </a:stretch>
        </p:blipFill>
        <p:spPr>
          <a:xfrm>
            <a:off x="838200" y="882900"/>
            <a:ext cx="10515600" cy="4349500"/>
          </a:xfrm>
          <a:prstGeom prst="rect">
            <a:avLst/>
          </a:prstGeom>
        </p:spPr>
      </p:pic>
      <p:sp>
        <p:nvSpPr>
          <p:cNvPr id="7" name="TextBox 6">
            <a:extLst>
              <a:ext uri="{FF2B5EF4-FFF2-40B4-BE49-F238E27FC236}">
                <a16:creationId xmlns:a16="http://schemas.microsoft.com/office/drawing/2014/main" id="{F0CF70F7-B27E-47D1-91BF-BD0E56C6EFC2}"/>
              </a:ext>
            </a:extLst>
          </p:cNvPr>
          <p:cNvSpPr txBox="1"/>
          <p:nvPr/>
        </p:nvSpPr>
        <p:spPr>
          <a:xfrm>
            <a:off x="944880" y="5434263"/>
            <a:ext cx="10408920" cy="369332"/>
          </a:xfrm>
          <a:prstGeom prst="rect">
            <a:avLst/>
          </a:prstGeom>
          <a:noFill/>
        </p:spPr>
        <p:txBody>
          <a:bodyPr wrap="square">
            <a:spAutoFit/>
          </a:bodyPr>
          <a:lstStyle/>
          <a:p>
            <a:r>
              <a:rPr lang="en-US" dirty="0"/>
              <a:t>There are no outliers present in  'slag', 'water', 'superplasticizer','</a:t>
            </a:r>
            <a:r>
              <a:rPr lang="en-US" dirty="0" err="1"/>
              <a:t>fineaggregate</a:t>
            </a:r>
            <a:r>
              <a:rPr lang="en-US" dirty="0"/>
              <a:t>' and 'age’.</a:t>
            </a:r>
            <a:endParaRPr lang="en-IN" dirty="0"/>
          </a:p>
        </p:txBody>
      </p:sp>
    </p:spTree>
    <p:extLst>
      <p:ext uri="{BB962C8B-B14F-4D97-AF65-F5344CB8AC3E}">
        <p14:creationId xmlns:p14="http://schemas.microsoft.com/office/powerpoint/2010/main" val="39325445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B733AC-70E5-4596-B8A9-1D2B65CC2BD6}"/>
              </a:ext>
            </a:extLst>
          </p:cNvPr>
          <p:cNvSpPr>
            <a:spLocks noGrp="1"/>
          </p:cNvSpPr>
          <p:nvPr>
            <p:ph type="title"/>
          </p:nvPr>
        </p:nvSpPr>
        <p:spPr>
          <a:xfrm>
            <a:off x="838200" y="365125"/>
            <a:ext cx="10515600" cy="879213"/>
          </a:xfrm>
        </p:spPr>
        <p:txBody>
          <a:bodyPr>
            <a:normAutofit fontScale="90000"/>
          </a:bodyPr>
          <a:lstStyle/>
          <a:p>
            <a:pPr algn="ctr"/>
            <a:br>
              <a:rPr lang="en-US" dirty="0"/>
            </a:br>
            <a:r>
              <a:rPr lang="en-US" sz="3600" b="1" dirty="0">
                <a:latin typeface="+mn-lt"/>
                <a:cs typeface="Arial" panose="020B0604020202020204" pitchFamily="34" charset="0"/>
              </a:rPr>
              <a:t>Data visualization</a:t>
            </a:r>
            <a:br>
              <a:rPr lang="en-US" dirty="0"/>
            </a:br>
            <a:endParaRPr lang="en-IN" dirty="0"/>
          </a:p>
        </p:txBody>
      </p:sp>
      <p:sp>
        <p:nvSpPr>
          <p:cNvPr id="3" name="Content Placeholder 2">
            <a:extLst>
              <a:ext uri="{FF2B5EF4-FFF2-40B4-BE49-F238E27FC236}">
                <a16:creationId xmlns:a16="http://schemas.microsoft.com/office/drawing/2014/main" id="{F8264F28-F45A-4040-B13C-12D2A55A8764}"/>
              </a:ext>
            </a:extLst>
          </p:cNvPr>
          <p:cNvSpPr>
            <a:spLocks noGrp="1"/>
          </p:cNvSpPr>
          <p:nvPr>
            <p:ph idx="1"/>
          </p:nvPr>
        </p:nvSpPr>
        <p:spPr>
          <a:xfrm>
            <a:off x="838200" y="1385740"/>
            <a:ext cx="10515600" cy="4791223"/>
          </a:xfrm>
        </p:spPr>
        <p:txBody>
          <a:bodyPr/>
          <a:lstStyle/>
          <a:p>
            <a:pPr marL="0" indent="0">
              <a:buNone/>
            </a:pPr>
            <a:r>
              <a:rPr lang="en-US" sz="2400" dirty="0"/>
              <a:t>Basic Statistics on Numerical Features:</a:t>
            </a:r>
          </a:p>
        </p:txBody>
      </p:sp>
      <p:pic>
        <p:nvPicPr>
          <p:cNvPr id="6" name="Picture 5">
            <a:extLst>
              <a:ext uri="{FF2B5EF4-FFF2-40B4-BE49-F238E27FC236}">
                <a16:creationId xmlns:a16="http://schemas.microsoft.com/office/drawing/2014/main" id="{93D6D2CB-BEAB-4035-AB09-FF04BD1AD235}"/>
              </a:ext>
            </a:extLst>
          </p:cNvPr>
          <p:cNvPicPr>
            <a:picLocks noChangeAspect="1"/>
          </p:cNvPicPr>
          <p:nvPr/>
        </p:nvPicPr>
        <p:blipFill rotWithShape="1">
          <a:blip r:embed="rId2"/>
          <a:srcRect l="12584" t="33037" r="8166" b="25657"/>
          <a:stretch/>
        </p:blipFill>
        <p:spPr>
          <a:xfrm>
            <a:off x="838200" y="2001596"/>
            <a:ext cx="9662160" cy="3396949"/>
          </a:xfrm>
          <a:prstGeom prst="rect">
            <a:avLst/>
          </a:prstGeom>
        </p:spPr>
      </p:pic>
      <p:sp>
        <p:nvSpPr>
          <p:cNvPr id="9" name="TextBox 8">
            <a:extLst>
              <a:ext uri="{FF2B5EF4-FFF2-40B4-BE49-F238E27FC236}">
                <a16:creationId xmlns:a16="http://schemas.microsoft.com/office/drawing/2014/main" id="{9D44C9C2-2CD4-4EDF-AE33-616DBF94E03F}"/>
              </a:ext>
            </a:extLst>
          </p:cNvPr>
          <p:cNvSpPr txBox="1"/>
          <p:nvPr/>
        </p:nvSpPr>
        <p:spPr>
          <a:xfrm>
            <a:off x="1229360" y="5287594"/>
            <a:ext cx="9271000" cy="369332"/>
          </a:xfrm>
          <a:prstGeom prst="rect">
            <a:avLst/>
          </a:prstGeom>
          <a:noFill/>
        </p:spPr>
        <p:txBody>
          <a:bodyPr wrap="square">
            <a:spAutoFit/>
          </a:bodyPr>
          <a:lstStyle/>
          <a:p>
            <a:r>
              <a:rPr lang="en-US" dirty="0"/>
              <a:t>We can observe that cement, slag, ash are right skewed distribution.</a:t>
            </a:r>
            <a:endParaRPr lang="en-IN" dirty="0"/>
          </a:p>
        </p:txBody>
      </p:sp>
    </p:spTree>
    <p:extLst>
      <p:ext uri="{BB962C8B-B14F-4D97-AF65-F5344CB8AC3E}">
        <p14:creationId xmlns:p14="http://schemas.microsoft.com/office/powerpoint/2010/main" val="9900837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6C8696E3-A040-4133-B4E4-9B048B3AA138}"/>
              </a:ext>
            </a:extLst>
          </p:cNvPr>
          <p:cNvSpPr>
            <a:spLocks noGrp="1"/>
          </p:cNvSpPr>
          <p:nvPr>
            <p:ph type="title"/>
          </p:nvPr>
        </p:nvSpPr>
        <p:spPr>
          <a:xfrm>
            <a:off x="838200" y="329939"/>
            <a:ext cx="10515600" cy="509048"/>
          </a:xfrm>
        </p:spPr>
        <p:txBody>
          <a:bodyPr>
            <a:normAutofit/>
          </a:bodyPr>
          <a:lstStyle/>
          <a:p>
            <a:pPr algn="ctr"/>
            <a:r>
              <a:rPr lang="en-US" sz="2800" dirty="0">
                <a:solidFill>
                  <a:srgbClr val="000000"/>
                </a:solidFill>
                <a:latin typeface="+mn-lt"/>
              </a:rPr>
              <a:t>Check the distribution for cement</a:t>
            </a:r>
            <a:endParaRPr lang="en-IN" sz="2800" dirty="0">
              <a:solidFill>
                <a:srgbClr val="000000"/>
              </a:solidFill>
              <a:latin typeface="+mn-lt"/>
            </a:endParaRPr>
          </a:p>
        </p:txBody>
      </p:sp>
      <p:sp>
        <p:nvSpPr>
          <p:cNvPr id="10" name="TextBox 9">
            <a:extLst>
              <a:ext uri="{FF2B5EF4-FFF2-40B4-BE49-F238E27FC236}">
                <a16:creationId xmlns:a16="http://schemas.microsoft.com/office/drawing/2014/main" id="{BE6EFBF8-451D-4347-BFF3-908DEDFAB32D}"/>
              </a:ext>
            </a:extLst>
          </p:cNvPr>
          <p:cNvSpPr txBox="1"/>
          <p:nvPr/>
        </p:nvSpPr>
        <p:spPr>
          <a:xfrm>
            <a:off x="987065" y="4478189"/>
            <a:ext cx="10439400" cy="1631216"/>
          </a:xfrm>
          <a:prstGeom prst="rect">
            <a:avLst/>
          </a:prstGeom>
          <a:noFill/>
        </p:spPr>
        <p:txBody>
          <a:bodyPr wrap="square" rtlCol="0">
            <a:spAutoFit/>
          </a:bodyPr>
          <a:lstStyle/>
          <a:p>
            <a:pPr marL="342900" indent="-342900">
              <a:buFont typeface="Arial" panose="020B0604020202020204" pitchFamily="34" charset="0"/>
              <a:buChar char="•"/>
            </a:pPr>
            <a:r>
              <a:rPr lang="en-US" sz="2000" dirty="0">
                <a:solidFill>
                  <a:srgbClr val="000000"/>
                </a:solidFill>
              </a:rPr>
              <a:t>They are no outliers present.</a:t>
            </a:r>
          </a:p>
          <a:p>
            <a:pPr marL="342900" indent="-342900">
              <a:buFont typeface="Arial" panose="020B0604020202020204" pitchFamily="34" charset="0"/>
              <a:buChar char="•"/>
            </a:pPr>
            <a:r>
              <a:rPr lang="en-US" sz="2000" dirty="0">
                <a:solidFill>
                  <a:srgbClr val="000000"/>
                </a:solidFill>
              </a:rPr>
              <a:t>Spread of data is in between 102 - 540</a:t>
            </a:r>
          </a:p>
          <a:p>
            <a:pPr marL="342900" indent="-342900">
              <a:buFont typeface="Arial" panose="020B0604020202020204" pitchFamily="34" charset="0"/>
              <a:buChar char="•"/>
            </a:pPr>
            <a:r>
              <a:rPr lang="en-US" sz="2000" dirty="0">
                <a:solidFill>
                  <a:srgbClr val="000000"/>
                </a:solidFill>
              </a:rPr>
              <a:t>Median is around 272.9</a:t>
            </a:r>
          </a:p>
          <a:p>
            <a:pPr marL="342900" indent="-342900">
              <a:buFont typeface="Arial" panose="020B0604020202020204" pitchFamily="34" charset="0"/>
              <a:buChar char="•"/>
            </a:pPr>
            <a:r>
              <a:rPr lang="en-US" sz="2000" dirty="0">
                <a:solidFill>
                  <a:srgbClr val="000000"/>
                </a:solidFill>
              </a:rPr>
              <a:t>We can see, Cement is almost showing normal distribution, as most of the data is distributed from 100 to 350.</a:t>
            </a:r>
          </a:p>
        </p:txBody>
      </p:sp>
      <p:pic>
        <p:nvPicPr>
          <p:cNvPr id="3" name="Picture 2">
            <a:extLst>
              <a:ext uri="{FF2B5EF4-FFF2-40B4-BE49-F238E27FC236}">
                <a16:creationId xmlns:a16="http://schemas.microsoft.com/office/drawing/2014/main" id="{E81D22D2-FCC5-42C1-9C1F-239717BA18DF}"/>
              </a:ext>
            </a:extLst>
          </p:cNvPr>
          <p:cNvPicPr>
            <a:picLocks noChangeAspect="1"/>
          </p:cNvPicPr>
          <p:nvPr/>
        </p:nvPicPr>
        <p:blipFill>
          <a:blip r:embed="rId2"/>
          <a:stretch>
            <a:fillRect/>
          </a:stretch>
        </p:blipFill>
        <p:spPr>
          <a:xfrm>
            <a:off x="731224" y="838987"/>
            <a:ext cx="5064760" cy="3124287"/>
          </a:xfrm>
          <a:prstGeom prst="rect">
            <a:avLst/>
          </a:prstGeom>
        </p:spPr>
      </p:pic>
      <p:pic>
        <p:nvPicPr>
          <p:cNvPr id="5" name="Picture 4">
            <a:extLst>
              <a:ext uri="{FF2B5EF4-FFF2-40B4-BE49-F238E27FC236}">
                <a16:creationId xmlns:a16="http://schemas.microsoft.com/office/drawing/2014/main" id="{8B4DEAE8-68FC-4303-9F27-5CFD7EE75A2F}"/>
              </a:ext>
            </a:extLst>
          </p:cNvPr>
          <p:cNvPicPr>
            <a:picLocks noChangeAspect="1"/>
          </p:cNvPicPr>
          <p:nvPr/>
        </p:nvPicPr>
        <p:blipFill>
          <a:blip r:embed="rId3"/>
          <a:stretch>
            <a:fillRect/>
          </a:stretch>
        </p:blipFill>
        <p:spPr>
          <a:xfrm>
            <a:off x="6056132" y="838987"/>
            <a:ext cx="5334000" cy="3124287"/>
          </a:xfrm>
          <a:prstGeom prst="rect">
            <a:avLst/>
          </a:prstGeom>
        </p:spPr>
      </p:pic>
    </p:spTree>
    <p:extLst>
      <p:ext uri="{BB962C8B-B14F-4D97-AF65-F5344CB8AC3E}">
        <p14:creationId xmlns:p14="http://schemas.microsoft.com/office/powerpoint/2010/main" val="33340856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6C8696E3-A040-4133-B4E4-9B048B3AA138}"/>
              </a:ext>
            </a:extLst>
          </p:cNvPr>
          <p:cNvSpPr>
            <a:spLocks noGrp="1"/>
          </p:cNvSpPr>
          <p:nvPr>
            <p:ph type="title"/>
          </p:nvPr>
        </p:nvSpPr>
        <p:spPr>
          <a:xfrm>
            <a:off x="838200" y="329939"/>
            <a:ext cx="10515600" cy="509048"/>
          </a:xfrm>
        </p:spPr>
        <p:txBody>
          <a:bodyPr>
            <a:normAutofit/>
          </a:bodyPr>
          <a:lstStyle/>
          <a:p>
            <a:pPr algn="ctr"/>
            <a:r>
              <a:rPr lang="en-US" sz="2800" dirty="0">
                <a:solidFill>
                  <a:srgbClr val="000000"/>
                </a:solidFill>
                <a:latin typeface="+mn-lt"/>
              </a:rPr>
              <a:t>Check the distribution for slag</a:t>
            </a:r>
            <a:endParaRPr lang="en-IN" sz="2800" dirty="0">
              <a:solidFill>
                <a:srgbClr val="000000"/>
              </a:solidFill>
              <a:latin typeface="+mn-lt"/>
            </a:endParaRPr>
          </a:p>
        </p:txBody>
      </p:sp>
      <p:sp>
        <p:nvSpPr>
          <p:cNvPr id="10" name="TextBox 9">
            <a:extLst>
              <a:ext uri="{FF2B5EF4-FFF2-40B4-BE49-F238E27FC236}">
                <a16:creationId xmlns:a16="http://schemas.microsoft.com/office/drawing/2014/main" id="{BE6EFBF8-451D-4347-BFF3-908DEDFAB32D}"/>
              </a:ext>
            </a:extLst>
          </p:cNvPr>
          <p:cNvSpPr txBox="1"/>
          <p:nvPr/>
        </p:nvSpPr>
        <p:spPr>
          <a:xfrm>
            <a:off x="987065" y="4478189"/>
            <a:ext cx="10439400" cy="1631216"/>
          </a:xfrm>
          <a:prstGeom prst="rect">
            <a:avLst/>
          </a:prstGeom>
          <a:noFill/>
        </p:spPr>
        <p:txBody>
          <a:bodyPr wrap="square" rtlCol="0">
            <a:spAutoFit/>
          </a:bodyPr>
          <a:lstStyle/>
          <a:p>
            <a:pPr marL="342900" indent="-342900">
              <a:buFont typeface="Arial" panose="020B0604020202020204" pitchFamily="34" charset="0"/>
              <a:buChar char="•"/>
            </a:pPr>
            <a:r>
              <a:rPr lang="en-US" sz="2000" dirty="0">
                <a:solidFill>
                  <a:srgbClr val="000000"/>
                </a:solidFill>
              </a:rPr>
              <a:t>They are no outliers present.</a:t>
            </a:r>
          </a:p>
          <a:p>
            <a:pPr marL="342900" indent="-342900">
              <a:buFont typeface="Arial" panose="020B0604020202020204" pitchFamily="34" charset="0"/>
              <a:buChar char="•"/>
            </a:pPr>
            <a:r>
              <a:rPr lang="en-US" sz="2000" dirty="0">
                <a:solidFill>
                  <a:srgbClr val="000000"/>
                </a:solidFill>
              </a:rPr>
              <a:t>Spread of data is in between 73.89 - 357.37</a:t>
            </a:r>
          </a:p>
          <a:p>
            <a:pPr marL="342900" indent="-342900">
              <a:buFont typeface="Arial" panose="020B0604020202020204" pitchFamily="34" charset="0"/>
              <a:buChar char="•"/>
            </a:pPr>
            <a:r>
              <a:rPr lang="en-US" sz="2000" dirty="0">
                <a:solidFill>
                  <a:srgbClr val="000000"/>
                </a:solidFill>
              </a:rPr>
              <a:t>Median is around 22</a:t>
            </a:r>
          </a:p>
          <a:p>
            <a:pPr marL="342900" indent="-342900">
              <a:buFont typeface="Arial" panose="020B0604020202020204" pitchFamily="34" charset="0"/>
              <a:buChar char="•"/>
            </a:pPr>
            <a:r>
              <a:rPr lang="en-US" sz="2000" dirty="0">
                <a:solidFill>
                  <a:srgbClr val="000000"/>
                </a:solidFill>
              </a:rPr>
              <a:t>It has two </a:t>
            </a:r>
            <a:r>
              <a:rPr lang="en-US" sz="2000" dirty="0" err="1">
                <a:solidFill>
                  <a:srgbClr val="000000"/>
                </a:solidFill>
              </a:rPr>
              <a:t>gausssians</a:t>
            </a:r>
            <a:r>
              <a:rPr lang="en-US" sz="2000" dirty="0">
                <a:solidFill>
                  <a:srgbClr val="000000"/>
                </a:solidFill>
              </a:rPr>
              <a:t>.</a:t>
            </a:r>
          </a:p>
          <a:p>
            <a:pPr marL="342900" indent="-342900">
              <a:buFont typeface="Arial" panose="020B0604020202020204" pitchFamily="34" charset="0"/>
              <a:buChar char="•"/>
            </a:pPr>
            <a:r>
              <a:rPr lang="en-US" sz="2000" dirty="0">
                <a:solidFill>
                  <a:srgbClr val="000000"/>
                </a:solidFill>
              </a:rPr>
              <a:t>We can see, Slag is showing right skewed distribution.</a:t>
            </a:r>
          </a:p>
        </p:txBody>
      </p:sp>
      <p:pic>
        <p:nvPicPr>
          <p:cNvPr id="2" name="Picture 1">
            <a:extLst>
              <a:ext uri="{FF2B5EF4-FFF2-40B4-BE49-F238E27FC236}">
                <a16:creationId xmlns:a16="http://schemas.microsoft.com/office/drawing/2014/main" id="{C88F070B-9789-445F-8A9D-D7C275591E38}"/>
              </a:ext>
            </a:extLst>
          </p:cNvPr>
          <p:cNvPicPr>
            <a:picLocks noChangeAspect="1"/>
          </p:cNvPicPr>
          <p:nvPr/>
        </p:nvPicPr>
        <p:blipFill>
          <a:blip r:embed="rId2"/>
          <a:stretch>
            <a:fillRect/>
          </a:stretch>
        </p:blipFill>
        <p:spPr>
          <a:xfrm>
            <a:off x="1585594" y="1071811"/>
            <a:ext cx="4418965" cy="2799149"/>
          </a:xfrm>
          <a:prstGeom prst="rect">
            <a:avLst/>
          </a:prstGeom>
        </p:spPr>
      </p:pic>
      <p:pic>
        <p:nvPicPr>
          <p:cNvPr id="4" name="Picture 3">
            <a:extLst>
              <a:ext uri="{FF2B5EF4-FFF2-40B4-BE49-F238E27FC236}">
                <a16:creationId xmlns:a16="http://schemas.microsoft.com/office/drawing/2014/main" id="{2C92506F-D98F-4A35-BDC9-95B00A5A1E14}"/>
              </a:ext>
            </a:extLst>
          </p:cNvPr>
          <p:cNvPicPr>
            <a:picLocks noChangeAspect="1"/>
          </p:cNvPicPr>
          <p:nvPr/>
        </p:nvPicPr>
        <p:blipFill>
          <a:blip r:embed="rId3"/>
          <a:stretch>
            <a:fillRect/>
          </a:stretch>
        </p:blipFill>
        <p:spPr>
          <a:xfrm>
            <a:off x="7127240" y="1071811"/>
            <a:ext cx="4226560" cy="2799149"/>
          </a:xfrm>
          <a:prstGeom prst="rect">
            <a:avLst/>
          </a:prstGeom>
        </p:spPr>
      </p:pic>
    </p:spTree>
    <p:extLst>
      <p:ext uri="{BB962C8B-B14F-4D97-AF65-F5344CB8AC3E}">
        <p14:creationId xmlns:p14="http://schemas.microsoft.com/office/powerpoint/2010/main" val="70629990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Gallery</Template>
  <TotalTime>5603</TotalTime>
  <Words>1309</Words>
  <Application>Microsoft Office PowerPoint</Application>
  <PresentationFormat>Widescreen</PresentationFormat>
  <Paragraphs>141</Paragraphs>
  <Slides>25</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25</vt:i4>
      </vt:variant>
    </vt:vector>
  </HeadingPairs>
  <TitlesOfParts>
    <vt:vector size="32" baseType="lpstr">
      <vt:lpstr>-apple-system</vt:lpstr>
      <vt:lpstr>Arial</vt:lpstr>
      <vt:lpstr>Calibri</vt:lpstr>
      <vt:lpstr>Calibri Light</vt:lpstr>
      <vt:lpstr>Helvetica Neue</vt:lpstr>
      <vt:lpstr>Libre Baskerville</vt:lpstr>
      <vt:lpstr>Office Theme</vt:lpstr>
      <vt:lpstr>PowerPoint Presentation</vt:lpstr>
      <vt:lpstr> Estimation of Concrete Compressive Strength  </vt:lpstr>
      <vt:lpstr>PowerPoint Presentation</vt:lpstr>
      <vt:lpstr>Insights From Data </vt:lpstr>
      <vt:lpstr>Detecting and Treating Outliers</vt:lpstr>
      <vt:lpstr>After Treating Outliers</vt:lpstr>
      <vt:lpstr> Data visualization </vt:lpstr>
      <vt:lpstr>Check the distribution for cement</vt:lpstr>
      <vt:lpstr>Check the distribution for slag</vt:lpstr>
      <vt:lpstr>Check the distribution for ash</vt:lpstr>
      <vt:lpstr>Check the distribution for water</vt:lpstr>
      <vt:lpstr>Check the distribution for superplasticizer </vt:lpstr>
      <vt:lpstr>Check the distribution for coarseaggregate </vt:lpstr>
      <vt:lpstr>Check the distribution for fineaggregate </vt:lpstr>
      <vt:lpstr>Check the distribution for age</vt:lpstr>
      <vt:lpstr>Relationship between independent features</vt:lpstr>
      <vt:lpstr> Check Co-relation between features </vt:lpstr>
      <vt:lpstr>Type of Machine Learning Problem</vt:lpstr>
      <vt:lpstr>Machine Learning Regression Models</vt:lpstr>
      <vt:lpstr>Plotting the coefficients for Linear, Lasso and Ridge models</vt:lpstr>
      <vt:lpstr>Plotting the predictions for Linear, Lasso and Ridge models</vt:lpstr>
      <vt:lpstr>Feature importance's for Decision Tree and Random Forest</vt:lpstr>
      <vt:lpstr>Performance of Models  </vt:lpstr>
      <vt:lpstr>Compare RMSE for Different Models before and after Hyper parameter tuning</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Raghu Ram Aduri</dc:creator>
  <cp:lastModifiedBy>Soujanya Vattikolla</cp:lastModifiedBy>
  <cp:revision>219</cp:revision>
  <dcterms:created xsi:type="dcterms:W3CDTF">2021-02-16T05:19:01Z</dcterms:created>
  <dcterms:modified xsi:type="dcterms:W3CDTF">2021-09-12T10:26:58Z</dcterms:modified>
</cp:coreProperties>
</file>